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61" r:id="rId2"/>
  </p:sldMasterIdLst>
  <p:notesMasterIdLst>
    <p:notesMasterId r:id="rId39"/>
  </p:notesMasterIdLst>
  <p:handoutMasterIdLst>
    <p:handoutMasterId r:id="rId40"/>
  </p:handoutMasterIdLst>
  <p:sldIdLst>
    <p:sldId id="739" r:id="rId3"/>
    <p:sldId id="723" r:id="rId4"/>
    <p:sldId id="741" r:id="rId5"/>
    <p:sldId id="740" r:id="rId6"/>
    <p:sldId id="797" r:id="rId7"/>
    <p:sldId id="793" r:id="rId8"/>
    <p:sldId id="744" r:id="rId9"/>
    <p:sldId id="783" r:id="rId10"/>
    <p:sldId id="799" r:id="rId11"/>
    <p:sldId id="748" r:id="rId12"/>
    <p:sldId id="785" r:id="rId13"/>
    <p:sldId id="790" r:id="rId14"/>
    <p:sldId id="747" r:id="rId15"/>
    <p:sldId id="761" r:id="rId16"/>
    <p:sldId id="752" r:id="rId17"/>
    <p:sldId id="742" r:id="rId18"/>
    <p:sldId id="786" r:id="rId19"/>
    <p:sldId id="796" r:id="rId20"/>
    <p:sldId id="767" r:id="rId21"/>
    <p:sldId id="787" r:id="rId22"/>
    <p:sldId id="788" r:id="rId23"/>
    <p:sldId id="791" r:id="rId24"/>
    <p:sldId id="768" r:id="rId25"/>
    <p:sldId id="773" r:id="rId26"/>
    <p:sldId id="774" r:id="rId27"/>
    <p:sldId id="771" r:id="rId28"/>
    <p:sldId id="792" r:id="rId29"/>
    <p:sldId id="784" r:id="rId30"/>
    <p:sldId id="782" r:id="rId31"/>
    <p:sldId id="800" r:id="rId32"/>
    <p:sldId id="801" r:id="rId33"/>
    <p:sldId id="794" r:id="rId34"/>
    <p:sldId id="775" r:id="rId35"/>
    <p:sldId id="798" r:id="rId36"/>
    <p:sldId id="803" r:id="rId37"/>
    <p:sldId id="802" r:id="rId38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1D4B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1D4B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1D4B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1D4B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1D4B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001D4B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001D4B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001D4B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001D4B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4B"/>
    <a:srgbClr val="D5D5FF"/>
    <a:srgbClr val="F3F8FF"/>
    <a:srgbClr val="EFF5FF"/>
    <a:srgbClr val="F7FAFF"/>
    <a:srgbClr val="CC00FF"/>
    <a:srgbClr val="F20000"/>
    <a:srgbClr val="4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9519" autoAdjust="0"/>
  </p:normalViewPr>
  <p:slideViewPr>
    <p:cSldViewPr showGuides="1">
      <p:cViewPr varScale="1">
        <p:scale>
          <a:sx n="88" d="100"/>
          <a:sy n="88" d="100"/>
        </p:scale>
        <p:origin x="-1267" y="-77"/>
      </p:cViewPr>
      <p:guideLst>
        <p:guide orient="horz" pos="119"/>
        <p:guide orient="horz" pos="595"/>
        <p:guide orient="horz" pos="3906"/>
        <p:guide orient="horz" pos="1094"/>
        <p:guide orient="horz" pos="2228"/>
        <p:guide orient="horz" pos="731"/>
        <p:guide orient="horz" pos="4156"/>
        <p:guide pos="589"/>
        <p:guide pos="5511"/>
        <p:guide pos="4717"/>
        <p:guide pos="1474"/>
        <p:guide pos="3107"/>
        <p:guide pos="431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9096"/>
    </p:cViewPr>
  </p:sorterViewPr>
  <p:notesViewPr>
    <p:cSldViewPr showGuides="1">
      <p:cViewPr varScale="1">
        <p:scale>
          <a:sx n="71" d="100"/>
          <a:sy n="71" d="100"/>
        </p:scale>
        <p:origin x="-1572" y="-90"/>
      </p:cViewPr>
      <p:guideLst>
        <p:guide orient="horz" pos="3223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66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66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001C1B4-C91F-4468-A3CB-539B32D99B8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860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49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49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8512B13F-5269-4462-9180-2CEF37850CF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113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B1999-E461-4CE1-B152-3B23F1C4949E}" type="slidenum">
              <a:rPr lang="de-DE"/>
              <a:pPr/>
              <a:t>1</a:t>
            </a:fld>
            <a:endParaRPr lang="de-DE"/>
          </a:p>
        </p:txBody>
      </p:sp>
      <p:sp>
        <p:nvSpPr>
          <p:cNvPr id="116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001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-12700" y="757238"/>
            <a:ext cx="9144000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0" y="935038"/>
            <a:ext cx="9144000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581025" y="719138"/>
            <a:ext cx="24689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000" noProof="0" dirty="0" smtClean="0">
                <a:solidFill>
                  <a:schemeClr val="bg1"/>
                </a:solidFill>
              </a:rPr>
              <a:t>Institute for Structural Analysis</a:t>
            </a:r>
            <a:endParaRPr lang="en-GB" sz="1000" b="0" noProof="0" dirty="0">
              <a:solidFill>
                <a:schemeClr val="bg1"/>
              </a:solidFill>
            </a:endParaRPr>
          </a:p>
        </p:txBody>
      </p:sp>
      <p:pic>
        <p:nvPicPr>
          <p:cNvPr id="4121" name="Picture 25" descr="TU_Logo_90_S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1443037" cy="423862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D5844EF-3E15-44A0-ADF4-2110325D18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F9AB2E-E1D6-4AE1-958C-34139ACF66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001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-12700" y="757238"/>
            <a:ext cx="9144000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l-GR" smtClean="0">
              <a:cs typeface="Arial" charset="0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935038"/>
            <a:ext cx="9144000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l-GR" smtClean="0">
              <a:cs typeface="Arial" charset="0"/>
            </a:endParaRPr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581025" y="719138"/>
            <a:ext cx="24685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000" smtClean="0">
                <a:solidFill>
                  <a:srgbClr val="FFFFFF"/>
                </a:solidFill>
                <a:cs typeface="Arial" charset="0"/>
              </a:rPr>
              <a:t>Institute for Structural Analysis</a:t>
            </a:r>
            <a:endParaRPr lang="en-GB" sz="1000" b="0" smtClean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Picture 25" descr="TU_Logo_90_S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44303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122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348CA-C195-4BB0-A293-4BC9CCCC60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940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2D503-6E68-4289-B059-17A39D6033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777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F136-04A7-4B5B-AAA3-E11710A1C2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571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8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2FA7-6D6E-4438-857A-3914FC2FF9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1594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4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7F18B-F0BB-4197-9416-2C63823061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9914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3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3A2AC-B7F2-4619-BD1A-20ABD8BBC4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184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4CD7D-7516-4BE9-9EAF-9FB8CBFB6F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900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E58C926-B9C2-4362-B9E3-A41688948E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1495F-A62B-47C2-B976-B3EFE64054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0217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B689F-A293-4E79-BBEE-41448BE004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1579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1B1B4-454C-4810-BA6B-456291AEE6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276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82426B-7EB0-4F96-8CF4-1A7D4081AE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A09DFD-29C6-4C47-98CA-3C1596014C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52D03F-80BD-43B0-B428-63B45BAA7A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760735-C306-4F94-8B69-ED2E171D5B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D3A528-5D78-4D2D-A696-67F3A74E3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6CBA32-EDE2-40E2-91B0-96722989A9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6AC7F4-7CF7-4C1D-9A55-11338CCB2C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Rectangle 45"/>
          <p:cNvSpPr>
            <a:spLocks noChangeArrowheads="1"/>
          </p:cNvSpPr>
          <p:nvPr userDrawn="1"/>
        </p:nvSpPr>
        <p:spPr bwMode="auto">
          <a:xfrm>
            <a:off x="3175" y="6597650"/>
            <a:ext cx="9140825" cy="260350"/>
          </a:xfrm>
          <a:prstGeom prst="rect">
            <a:avLst/>
          </a:prstGeom>
          <a:solidFill>
            <a:srgbClr val="001D4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18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87450" y="6645275"/>
            <a:ext cx="75612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de-DE"/>
              <a:t>Institut für Statik und Dynamik der Tragwerke</a:t>
            </a:r>
          </a:p>
        </p:txBody>
      </p:sp>
      <p:sp>
        <p:nvSpPr>
          <p:cNvPr id="3119" name="Line 47"/>
          <p:cNvSpPr>
            <a:spLocks noChangeShapeType="1"/>
          </p:cNvSpPr>
          <p:nvPr userDrawn="1"/>
        </p:nvSpPr>
        <p:spPr bwMode="auto">
          <a:xfrm>
            <a:off x="0" y="800100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120" name="Rectangle 48"/>
          <p:cNvSpPr>
            <a:spLocks noChangeArrowheads="1"/>
          </p:cNvSpPr>
          <p:nvPr userDrawn="1"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001D4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22" name="Rectangle 50"/>
          <p:cNvSpPr>
            <a:spLocks noChangeArrowheads="1"/>
          </p:cNvSpPr>
          <p:nvPr userDrawn="1"/>
        </p:nvSpPr>
        <p:spPr bwMode="auto">
          <a:xfrm>
            <a:off x="0" y="765175"/>
            <a:ext cx="9144000" cy="179388"/>
          </a:xfrm>
          <a:prstGeom prst="rect">
            <a:avLst/>
          </a:prstGeom>
          <a:solidFill>
            <a:srgbClr val="B3BBC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123" name="Picture 51" descr="logo_isd_weiß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25284E"/>
              </a:clrFrom>
              <a:clrTo>
                <a:srgbClr val="25284E">
                  <a:alpha val="0"/>
                </a:srgbClr>
              </a:clrTo>
            </a:clrChange>
          </a:blip>
          <a:srcRect l="2710" t="13596" r="3387" b="10622"/>
          <a:stretch>
            <a:fillRect/>
          </a:stretch>
        </p:blipFill>
        <p:spPr bwMode="auto">
          <a:xfrm>
            <a:off x="669925" y="6654800"/>
            <a:ext cx="3921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5" name="Rectangle 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586538"/>
            <a:ext cx="1954213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EF57EBF7-BA1E-4EF5-826D-191F5DB2A27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126" name="Picture 54" descr="TU_Logo_90_SW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388" y="188913"/>
            <a:ext cx="1443037" cy="4238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5"/>
          <p:cNvSpPr>
            <a:spLocks noChangeArrowheads="1"/>
          </p:cNvSpPr>
          <p:nvPr userDrawn="1"/>
        </p:nvSpPr>
        <p:spPr bwMode="auto">
          <a:xfrm>
            <a:off x="3175" y="6597650"/>
            <a:ext cx="9140825" cy="260350"/>
          </a:xfrm>
          <a:prstGeom prst="rect">
            <a:avLst/>
          </a:prstGeom>
          <a:solidFill>
            <a:srgbClr val="001D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mtClean="0">
              <a:cs typeface="Arial" charset="0"/>
            </a:endParaRPr>
          </a:p>
        </p:txBody>
      </p:sp>
      <p:sp>
        <p:nvSpPr>
          <p:cNvPr id="3118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87450" y="6645275"/>
            <a:ext cx="75612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Institut für Statik und Dynamik der Tragwerke</a:t>
            </a:r>
          </a:p>
        </p:txBody>
      </p:sp>
      <p:sp>
        <p:nvSpPr>
          <p:cNvPr id="1028" name="Line 47"/>
          <p:cNvSpPr>
            <a:spLocks noChangeShapeType="1"/>
          </p:cNvSpPr>
          <p:nvPr userDrawn="1"/>
        </p:nvSpPr>
        <p:spPr bwMode="auto">
          <a:xfrm>
            <a:off x="0" y="800100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l-GR" smtClean="0">
              <a:cs typeface="Arial" charset="0"/>
            </a:endParaRPr>
          </a:p>
        </p:txBody>
      </p:sp>
      <p:sp>
        <p:nvSpPr>
          <p:cNvPr id="1029" name="Rectangle 48"/>
          <p:cNvSpPr>
            <a:spLocks noChangeArrowheads="1"/>
          </p:cNvSpPr>
          <p:nvPr userDrawn="1"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001D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mtClean="0">
              <a:cs typeface="Arial" charset="0"/>
            </a:endParaRPr>
          </a:p>
        </p:txBody>
      </p:sp>
      <p:sp>
        <p:nvSpPr>
          <p:cNvPr id="1030" name="Rectangle 50"/>
          <p:cNvSpPr>
            <a:spLocks noChangeArrowheads="1"/>
          </p:cNvSpPr>
          <p:nvPr userDrawn="1"/>
        </p:nvSpPr>
        <p:spPr bwMode="auto">
          <a:xfrm>
            <a:off x="0" y="765175"/>
            <a:ext cx="9144000" cy="179388"/>
          </a:xfrm>
          <a:prstGeom prst="rect">
            <a:avLst/>
          </a:prstGeom>
          <a:solidFill>
            <a:srgbClr val="B3BB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mtClean="0">
              <a:cs typeface="Arial" charset="0"/>
            </a:endParaRPr>
          </a:p>
        </p:txBody>
      </p:sp>
      <p:pic>
        <p:nvPicPr>
          <p:cNvPr id="1031" name="Picture 51" descr="logo_isd_weiß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5284E"/>
              </a:clrFrom>
              <a:clrTo>
                <a:srgbClr val="25284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13596" r="3387" b="10622"/>
          <a:stretch>
            <a:fillRect/>
          </a:stretch>
        </p:blipFill>
        <p:spPr bwMode="auto">
          <a:xfrm>
            <a:off x="669925" y="6654800"/>
            <a:ext cx="39211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5" name="Rectangle 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586538"/>
            <a:ext cx="1954213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4B30387-6708-41C2-8EF5-C38BF43F68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3" name="Picture 54" descr="TU_Logo_90_SW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44303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1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400">
          <a:solidFill>
            <a:srgbClr val="001D4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0.png"/><Relationship Id="rId4" Type="http://schemas.openxmlformats.org/officeDocument/2006/relationships/image" Target="../media/image10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0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340" name="Rectangle 4"/>
          <p:cNvSpPr>
            <a:spLocks noChangeArrowheads="1"/>
          </p:cNvSpPr>
          <p:nvPr/>
        </p:nvSpPr>
        <p:spPr bwMode="auto">
          <a:xfrm>
            <a:off x="7004050" y="4976813"/>
            <a:ext cx="14763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/>
          <a:lstStyle/>
          <a:p>
            <a:pPr eaLnBrk="1" hangingPunct="1"/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1166347" name="Picture 11" descr="logo_isd_weiß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5284E"/>
              </a:clrFrom>
              <a:clrTo>
                <a:srgbClr val="25284E">
                  <a:alpha val="0"/>
                </a:srgbClr>
              </a:clrTo>
            </a:clrChange>
          </a:blip>
          <a:srcRect l="2710" t="13596" r="3387" b="10622"/>
          <a:stretch>
            <a:fillRect/>
          </a:stretch>
        </p:blipFill>
        <p:spPr bwMode="auto">
          <a:xfrm>
            <a:off x="630238" y="5805488"/>
            <a:ext cx="1493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6348" name="Text Box 12"/>
          <p:cNvSpPr txBox="1">
            <a:spLocks noChangeArrowheads="1"/>
          </p:cNvSpPr>
          <p:nvPr/>
        </p:nvSpPr>
        <p:spPr bwMode="auto">
          <a:xfrm>
            <a:off x="3595688" y="292516"/>
            <a:ext cx="51530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1400" b="0" dirty="0" smtClean="0">
                <a:solidFill>
                  <a:schemeClr val="bg1"/>
                </a:solidFill>
              </a:rPr>
              <a:t>Master Thesis 2013</a:t>
            </a:r>
            <a:endParaRPr lang="en-GB" sz="1400" b="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27272" y="5682734"/>
            <a:ext cx="3055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Prof. Dr.-</a:t>
            </a:r>
            <a:r>
              <a:rPr lang="en-US" b="0" dirty="0" err="1">
                <a:solidFill>
                  <a:schemeClr val="bg1"/>
                </a:solidFill>
              </a:rPr>
              <a:t>Ing</a:t>
            </a:r>
            <a:r>
              <a:rPr lang="en-US" b="0" dirty="0">
                <a:solidFill>
                  <a:schemeClr val="bg1"/>
                </a:solidFill>
              </a:rPr>
              <a:t>. Wolfgang Graf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64450" y="3933056"/>
            <a:ext cx="2840649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800" b="0" dirty="0" err="1" smtClean="0">
                <a:solidFill>
                  <a:schemeClr val="bg1"/>
                </a:solidFill>
              </a:rPr>
              <a:t>Ioannis</a:t>
            </a:r>
            <a:r>
              <a:rPr lang="en-GB" sz="1800" b="0" dirty="0" smtClean="0">
                <a:solidFill>
                  <a:schemeClr val="bg1"/>
                </a:solidFill>
              </a:rPr>
              <a:t> </a:t>
            </a:r>
            <a:r>
              <a:rPr lang="en-GB" sz="1800" b="0" dirty="0" err="1" smtClean="0">
                <a:solidFill>
                  <a:schemeClr val="bg1"/>
                </a:solidFill>
              </a:rPr>
              <a:t>Petromichelakis</a:t>
            </a:r>
            <a:endParaRPr lang="en-GB" sz="1800" b="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84213" y="5162525"/>
            <a:ext cx="1292983" cy="33855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b="0" dirty="0" smtClean="0">
                <a:solidFill>
                  <a:schemeClr val="bg1"/>
                </a:solidFill>
              </a:rPr>
              <a:t>Supervisor: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527272" y="5162525"/>
            <a:ext cx="2385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Dipl.-</a:t>
            </a:r>
            <a:r>
              <a:rPr lang="en-US" b="0" dirty="0" err="1">
                <a:solidFill>
                  <a:schemeClr val="bg1"/>
                </a:solidFill>
              </a:rPr>
              <a:t>Ing</a:t>
            </a:r>
            <a:r>
              <a:rPr lang="en-US" b="0" dirty="0">
                <a:solidFill>
                  <a:schemeClr val="bg1"/>
                </a:solidFill>
              </a:rPr>
              <a:t>. Marco </a:t>
            </a:r>
            <a:r>
              <a:rPr lang="en-US" b="0" dirty="0" err="1" smtClean="0">
                <a:solidFill>
                  <a:schemeClr val="bg1"/>
                </a:solidFill>
              </a:rPr>
              <a:t>Götz</a:t>
            </a:r>
            <a:endParaRPr lang="en-US" b="0" dirty="0" smtClean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34090" y="5162525"/>
            <a:ext cx="2228174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de-DE" b="0" dirty="0" smtClean="0">
                <a:solidFill>
                  <a:schemeClr val="bg1"/>
                </a:solidFill>
              </a:rPr>
              <a:t>Dresden, 29/10/2013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17568" y="1520788"/>
            <a:ext cx="80645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</a:rPr>
              <a:t>NUMERICAL EVALUATION OF </a:t>
            </a:r>
          </a:p>
          <a:p>
            <a:r>
              <a:rPr lang="en-US" sz="2400" b="0" dirty="0" smtClean="0">
                <a:solidFill>
                  <a:schemeClr val="bg1"/>
                </a:solidFill>
              </a:rPr>
              <a:t>SUPPORTING STRUCTURES FOR </a:t>
            </a:r>
            <a:r>
              <a:rPr lang="en-US" sz="2400" b="0" dirty="0" smtClean="0">
                <a:solidFill>
                  <a:schemeClr val="bg1"/>
                </a:solidFill>
              </a:rPr>
              <a:t>TRAFFIC </a:t>
            </a:r>
            <a:r>
              <a:rPr lang="en-US" sz="2400" b="0" dirty="0" smtClean="0">
                <a:solidFill>
                  <a:schemeClr val="bg1"/>
                </a:solidFill>
              </a:rPr>
              <a:t>ROAD SIGNS UNDER CONSIDERETION </a:t>
            </a:r>
          </a:p>
          <a:p>
            <a:r>
              <a:rPr lang="en-US" sz="2400" b="0" dirty="0" smtClean="0">
                <a:solidFill>
                  <a:schemeClr val="bg1"/>
                </a:solidFill>
              </a:rPr>
              <a:t>OF PASSIVE SAFETY REQUIREMENTS </a:t>
            </a:r>
          </a:p>
          <a:p>
            <a:r>
              <a:rPr lang="en-US" sz="2400" b="0" dirty="0" smtClean="0">
                <a:solidFill>
                  <a:schemeClr val="bg1"/>
                </a:solidFill>
              </a:rPr>
              <a:t>ACCORDING TO EN 12767</a:t>
            </a:r>
            <a:endParaRPr lang="en-GB" sz="2400" b="0" dirty="0" smtClean="0">
              <a:solidFill>
                <a:schemeClr val="bg1"/>
              </a:solidFill>
            </a:endParaRPr>
          </a:p>
          <a:p>
            <a:pPr eaLnBrk="1" hangingPunct="1"/>
            <a:endParaRPr lang="de-DE" sz="28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10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pic>
        <p:nvPicPr>
          <p:cNvPr id="4100" name="Picture 4" descr="E:\Documents\workspace\MasterThesis\Report\LaTeX\figs\car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544210"/>
            <a:ext cx="4824536" cy="505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Numerical </a:t>
            </a: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model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3159176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Simulation set-up</a:t>
            </a:r>
            <a:endParaRPr lang="en-GB" sz="1800" dirty="0"/>
          </a:p>
        </p:txBody>
      </p:sp>
      <p:pic>
        <p:nvPicPr>
          <p:cNvPr id="1026" name="Picture 2" descr="E:\Documents\workspace\MasterThesis\Report\LaTeX\figs\dummy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22" y="3136431"/>
            <a:ext cx="2149336" cy="18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0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Institut für Statik und Dynamik der Tragwerke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D3A528-5D78-4D2D-A696-67F3A74E310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feld 8"/>
          <p:cNvSpPr txBox="1"/>
          <p:nvPr/>
        </p:nvSpPr>
        <p:spPr>
          <a:xfrm>
            <a:off x="0" y="1160463"/>
            <a:ext cx="2049898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Materials</a:t>
            </a:r>
            <a:endParaRPr lang="en-GB" sz="18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Numerical </a:t>
            </a: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model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5122" name="Picture 2" descr="E:\Documents\workspace\MasterThesis\Presentation\ANIMATION\m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46" y="2024844"/>
            <a:ext cx="6073750" cy="383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0" y="1736812"/>
            <a:ext cx="1726734" cy="46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700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12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6" name="Text Box 81"/>
          <p:cNvSpPr txBox="1">
            <a:spLocks noChangeArrowheads="1"/>
          </p:cNvSpPr>
          <p:nvPr/>
        </p:nvSpPr>
        <p:spPr bwMode="auto">
          <a:xfrm>
            <a:off x="680401" y="1848713"/>
            <a:ext cx="8101012" cy="37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692" rIns="90000" bIns="14692">
            <a:spAutoFit/>
          </a:bodyPr>
          <a:lstStyle/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1 Introduction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2 Numerical model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ym typeface="Wingdings" pitchFamily="2" charset="2"/>
              </a:rPr>
              <a:t>3 Crash test </a:t>
            </a:r>
            <a:r>
              <a:rPr lang="en-GB" sz="1800" dirty="0">
                <a:sym typeface="Wingdings" pitchFamily="2" charset="2"/>
              </a:rPr>
              <a:t>simulation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4</a:t>
            </a: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Consideration of uncertainties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5</a:t>
            </a: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Conclusions</a:t>
            </a:r>
            <a:endParaRPr lang="en-GB" sz="1800" dirty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99913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13</a:t>
            </a:fld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0" y="1145074"/>
            <a:ext cx="6682576" cy="400110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2000" dirty="0" smtClean="0"/>
              <a:t>Impact tests using numerical simulation</a:t>
            </a:r>
            <a:endParaRPr lang="en-GB" sz="2000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83568" y="1988840"/>
            <a:ext cx="7254245" cy="3852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Autofit/>
          </a:bodyPr>
          <a:lstStyle/>
          <a:p>
            <a:pPr marL="269875" indent="-269875" defTabSz="909638" eaLnBrk="1" hangingPunct="1">
              <a:buFontTx/>
              <a:buChar char="-"/>
            </a:pPr>
            <a:r>
              <a:rPr lang="en-GB" b="0" dirty="0" smtClean="0"/>
              <a:t>Adopted and developed </a:t>
            </a:r>
            <a:r>
              <a:rPr lang="en-GB" b="0" dirty="0"/>
              <a:t>by the </a:t>
            </a:r>
            <a:r>
              <a:rPr lang="en-GB" dirty="0" smtClean="0"/>
              <a:t>automotive </a:t>
            </a:r>
            <a:r>
              <a:rPr lang="en-GB" dirty="0"/>
              <a:t>industry </a:t>
            </a:r>
            <a:r>
              <a:rPr lang="en-GB" b="0" dirty="0" smtClean="0"/>
              <a:t>to reduce the production cost</a:t>
            </a:r>
          </a:p>
          <a:p>
            <a:pPr defTabSz="909638" eaLnBrk="1" hangingPunct="1"/>
            <a:endParaRPr lang="en-GB" b="0" dirty="0" smtClean="0"/>
          </a:p>
          <a:p>
            <a:pPr defTabSz="909638" eaLnBrk="1" hangingPunct="1"/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dirty="0"/>
              <a:t>Accurate</a:t>
            </a:r>
            <a:r>
              <a:rPr lang="en-GB" b="0" dirty="0"/>
              <a:t> and </a:t>
            </a:r>
            <a:r>
              <a:rPr lang="en-GB" dirty="0" smtClean="0"/>
              <a:t>efficient</a:t>
            </a:r>
          </a:p>
          <a:p>
            <a:pPr defTabSz="909638" eaLnBrk="1" hangingPunct="1"/>
            <a:endParaRPr lang="en-GB" b="0" dirty="0" smtClean="0"/>
          </a:p>
          <a:p>
            <a:pPr defTabSz="909638" eaLnBrk="1" hangingPunct="1"/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b="0" dirty="0" smtClean="0"/>
              <a:t>Highly </a:t>
            </a:r>
            <a:r>
              <a:rPr lang="en-GB" dirty="0" smtClean="0"/>
              <a:t>non-linear problem</a:t>
            </a:r>
          </a:p>
          <a:p>
            <a:pPr defTabSz="909638" eaLnBrk="1" hangingPunct="1"/>
            <a:endParaRPr lang="en-GB" b="0" dirty="0" smtClean="0"/>
          </a:p>
          <a:p>
            <a:pPr defTabSz="909638" eaLnBrk="1" hangingPunct="1"/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dirty="0" smtClean="0"/>
              <a:t>Solution</a:t>
            </a:r>
            <a:r>
              <a:rPr lang="en-GB" b="0" dirty="0" smtClean="0"/>
              <a:t> with Finite Element Analysis (FEA)</a:t>
            </a:r>
          </a:p>
          <a:p>
            <a:pPr defTabSz="909638" eaLnBrk="1" hangingPunct="1"/>
            <a:endParaRPr lang="en-GB" b="0" dirty="0" smtClean="0"/>
          </a:p>
          <a:p>
            <a:pPr defTabSz="909638" eaLnBrk="1" hangingPunct="1"/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b="0" dirty="0" smtClean="0"/>
              <a:t>Commercial software </a:t>
            </a:r>
            <a:r>
              <a:rPr lang="en-GB" dirty="0" smtClean="0"/>
              <a:t>LS-DYNA</a:t>
            </a:r>
            <a:r>
              <a:rPr lang="en-GB" b="0" dirty="0" smtClean="0"/>
              <a:t> </a:t>
            </a:r>
          </a:p>
          <a:p>
            <a:pPr lvl="1" defTabSz="909638" eaLnBrk="1" hangingPunct="1"/>
            <a:r>
              <a:rPr lang="en-GB" b="0" dirty="0" smtClean="0"/>
              <a:t> 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endParaRPr lang="en-GB" b="0" dirty="0" smtClean="0"/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endParaRPr lang="en-GB" b="0" dirty="0" smtClean="0"/>
          </a:p>
          <a:p>
            <a:pPr lvl="1" defTabSz="909638" eaLnBrk="1" hangingPunct="1"/>
            <a:endParaRPr lang="en-GB" b="0" dirty="0" smtClean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</p:spTree>
    <p:extLst>
      <p:ext uri="{BB962C8B-B14F-4D97-AF65-F5344CB8AC3E}">
        <p14:creationId xmlns:p14="http://schemas.microsoft.com/office/powerpoint/2010/main" val="713031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14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4776605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Finite Element Analysis (FEA) </a:t>
            </a:r>
            <a:endParaRPr lang="en-GB" sz="1800" dirty="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19572" y="2281135"/>
            <a:ext cx="4896544" cy="39561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Autofit/>
          </a:bodyPr>
          <a:lstStyle/>
          <a:p>
            <a:pPr marL="269875" indent="-269875" defTabSz="909638" eaLnBrk="1" hangingPunct="1">
              <a:buFontTx/>
              <a:buChar char="-"/>
            </a:pPr>
            <a:r>
              <a:rPr lang="en-GB" b="0" dirty="0" smtClean="0"/>
              <a:t>Explicit time integration methods</a:t>
            </a:r>
          </a:p>
          <a:p>
            <a:pPr defTabSz="909638" eaLnBrk="1" hangingPunct="1"/>
            <a:endParaRPr lang="en-GB" b="0" dirty="0" smtClean="0"/>
          </a:p>
          <a:p>
            <a:pPr defTabSz="909638" eaLnBrk="1" hangingPunct="1"/>
            <a:endParaRPr lang="en-GB" b="0" dirty="0"/>
          </a:p>
          <a:p>
            <a:pPr defTabSz="909638" eaLnBrk="1" hangingPunct="1"/>
            <a:endParaRPr lang="en-GB" b="0" dirty="0" smtClean="0"/>
          </a:p>
          <a:p>
            <a:pPr defTabSz="909638" eaLnBrk="1" hangingPunct="1"/>
            <a:endParaRPr lang="en-GB" b="0" dirty="0"/>
          </a:p>
          <a:p>
            <a:pPr defTabSz="909638" eaLnBrk="1" hangingPunct="1"/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b="0" dirty="0"/>
              <a:t>One integration </a:t>
            </a:r>
            <a:r>
              <a:rPr lang="en-GB" b="0" dirty="0" smtClean="0"/>
              <a:t>point elements</a:t>
            </a:r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endParaRPr lang="en-GB" b="0" dirty="0" smtClean="0"/>
          </a:p>
          <a:p>
            <a:pPr marL="269875" indent="-269875" defTabSz="909638" eaLnBrk="1" hangingPunct="1">
              <a:buFontTx/>
              <a:buChar char="-"/>
            </a:pPr>
            <a:endParaRPr lang="en-GB" b="0" dirty="0"/>
          </a:p>
          <a:p>
            <a:pPr defTabSz="909638" eaLnBrk="1" hangingPunct="1"/>
            <a:endParaRPr lang="en-GB" b="0" dirty="0"/>
          </a:p>
          <a:p>
            <a:pPr lvl="1" defTabSz="909638" eaLnBrk="1" hangingPunct="1"/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b="0" dirty="0" smtClean="0"/>
              <a:t>Hourglass effect</a:t>
            </a:r>
            <a:endParaRPr lang="en-GB" b="0" dirty="0"/>
          </a:p>
          <a:p>
            <a:pPr defTabSz="909638" eaLnBrk="1" hangingPunct="1"/>
            <a:endParaRPr lang="en-GB" b="0" dirty="0"/>
          </a:p>
          <a:p>
            <a:pPr lvl="1" defTabSz="909638" eaLnBrk="1" hangingPunct="1"/>
            <a:endParaRPr lang="en-GB" b="0" dirty="0" smtClean="0"/>
          </a:p>
          <a:p>
            <a:pPr lvl="1" defTabSz="909638" eaLnBrk="1" hangingPunct="1"/>
            <a:endParaRPr lang="en-GB" b="0" dirty="0" smtClean="0"/>
          </a:p>
          <a:p>
            <a:pPr lvl="1" defTabSz="909638" eaLnBrk="1" hangingPunct="1"/>
            <a:r>
              <a:rPr lang="en-GB" b="0" dirty="0" smtClean="0"/>
              <a:t> 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endParaRPr lang="en-GB" b="0" dirty="0" smtClean="0"/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endParaRPr lang="en-GB" b="0" dirty="0" smtClean="0"/>
          </a:p>
          <a:p>
            <a:pPr lvl="1" defTabSz="909638" eaLnBrk="1" hangingPunct="1"/>
            <a:endParaRPr lang="en-GB" b="0" dirty="0" smtClean="0"/>
          </a:p>
          <a:p>
            <a:pPr marL="269875" indent="-269875" defTabSz="909638" eaLnBrk="1" hangingPunct="1"/>
            <a:endParaRPr lang="en-GB" b="0" dirty="0" smtClean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535736"/>
            <a:ext cx="3745557" cy="194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75" y="2384884"/>
            <a:ext cx="256857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86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15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1" name="Textfeld 8"/>
          <p:cNvSpPr txBox="1"/>
          <p:nvPr/>
        </p:nvSpPr>
        <p:spPr>
          <a:xfrm>
            <a:off x="0" y="1160463"/>
            <a:ext cx="5275140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Contact/Impact – Penalty Method</a:t>
            </a:r>
            <a:endParaRPr lang="en-GB" sz="1800" dirty="0"/>
          </a:p>
        </p:txBody>
      </p:sp>
      <p:pic>
        <p:nvPicPr>
          <p:cNvPr id="8199" name="Picture 7" descr="E:\Documents\workspace\MasterThesis\Presentation\conta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745819"/>
            <a:ext cx="7148714" cy="418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151620" y="4643844"/>
                <a:ext cx="2042354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s</m:t>
                          </m:r>
                        </m:sub>
                      </m:sSub>
                      <m:r>
                        <a:rPr lang="en-US" sz="1800" b="0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8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friction</m:t>
                          </m:r>
                        </m:sub>
                      </m:sSub>
                      <m:r>
                        <a:rPr lang="en-US" sz="1800" b="0" i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18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800" b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F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n</m:t>
                          </m:r>
                        </m:sub>
                      </m:sSub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l-GR" dirty="0">
                  <a:latin typeface="+mn-lt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620" y="4643844"/>
                <a:ext cx="2042354" cy="402931"/>
              </a:xfrm>
              <a:prstGeom prst="rect">
                <a:avLst/>
              </a:prstGeom>
              <a:blipFill rotWithShape="1"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3560929" y="5727812"/>
                <a:ext cx="1479123" cy="437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09638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000" b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F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n</m:t>
                          </m:r>
                        </m:sub>
                      </m:sSub>
                      <m:r>
                        <a:rPr lang="en-US" sz="2000" b="0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F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r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l-GR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l-GR" sz="20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acc>
                    </m:oMath>
                  </m:oMathPara>
                </a14:m>
                <a:endParaRPr lang="en-US" sz="2000" b="0" dirty="0">
                  <a:latin typeface="+mn-lt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929" y="5727812"/>
                <a:ext cx="1479123" cy="437492"/>
              </a:xfrm>
              <a:prstGeom prst="rect">
                <a:avLst/>
              </a:prstGeom>
              <a:blipFill rotWithShape="1">
                <a:blip r:embed="rId4"/>
                <a:stretch>
                  <a:fillRect r="-11111" b="-1690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83568" y="5976158"/>
                <a:ext cx="234026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09638" eaLnBrk="1" hangingPunct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r</m:t>
                          </m:r>
                        </m:sub>
                      </m:sSub>
                      <m:r>
                        <a:rPr lang="en-US" sz="2000" b="0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0.1</m:t>
                      </m:r>
                      <m:r>
                        <a:rPr lang="en-US" sz="2000" b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m</m:t>
                          </m:r>
                        </m:sub>
                      </m:sSub>
                      <m:r>
                        <a:rPr lang="en-US" sz="2000" b="0" i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sz="2000" b="0" i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l-GR" sz="2000" b="0" i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en-GB" sz="2000" b="0" dirty="0" smtClean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976158"/>
                <a:ext cx="2340260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49994" y="4679848"/>
            <a:ext cx="1809838" cy="369332"/>
          </a:xfrm>
          <a:prstGeom prst="rect">
            <a:avLst/>
          </a:prstGeom>
          <a:noFill/>
          <a:ln w="19050" cap="rnd" cmpd="sng" algn="ctr">
            <a:solidFill>
              <a:srgbClr val="001D4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rgbClr val="001D4B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24884" y="5795972"/>
            <a:ext cx="1382123" cy="369332"/>
          </a:xfrm>
          <a:prstGeom prst="rect">
            <a:avLst/>
          </a:prstGeom>
          <a:noFill/>
          <a:ln w="19050" cap="rnd" cmpd="sng" algn="ctr">
            <a:solidFill>
              <a:srgbClr val="001D4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rgbClr val="001D4B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55576" y="6011996"/>
            <a:ext cx="1944216" cy="369332"/>
          </a:xfrm>
          <a:prstGeom prst="rect">
            <a:avLst/>
          </a:prstGeom>
          <a:noFill/>
          <a:ln w="19050" cap="rnd" cmpd="sng" algn="ctr">
            <a:solidFill>
              <a:srgbClr val="001D4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0" u="none" strike="noStrike" cap="none" normalizeH="0" baseline="0" smtClean="0">
              <a:ln>
                <a:noFill/>
              </a:ln>
              <a:solidFill>
                <a:srgbClr val="001D4B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16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1160463"/>
            <a:ext cx="2772852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Impact indices</a:t>
            </a:r>
            <a:endParaRPr lang="en-GB" sz="1800" dirty="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28229" y="2312876"/>
            <a:ext cx="4823891" cy="42484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rmAutofit/>
          </a:bodyPr>
          <a:lstStyle/>
          <a:p>
            <a:pPr marL="269875" indent="-269875" defTabSz="909638" eaLnBrk="1" hangingPunct="1">
              <a:buFontTx/>
              <a:buChar char="-"/>
            </a:pPr>
            <a:r>
              <a:rPr lang="en-GB" b="0" dirty="0" smtClean="0"/>
              <a:t>Head </a:t>
            </a:r>
            <a:r>
              <a:rPr lang="en-GB" b="0" dirty="0"/>
              <a:t>Injury Criterion (HIC</a:t>
            </a:r>
            <a:r>
              <a:rPr lang="en-GB" b="0" dirty="0" smtClean="0"/>
              <a:t>)</a:t>
            </a:r>
            <a:endParaRPr lang="en-GB" b="0" dirty="0"/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 smtClean="0"/>
              <a:t>HIC36 measured at maximum 36 </a:t>
            </a:r>
            <a:r>
              <a:rPr lang="en-GB" b="0" dirty="0" err="1" smtClean="0"/>
              <a:t>ms</a:t>
            </a:r>
            <a:endParaRPr lang="en-GB" b="0" dirty="0" smtClean="0"/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/>
              <a:t>S</a:t>
            </a:r>
            <a:r>
              <a:rPr lang="en-GB" b="0" dirty="0" smtClean="0"/>
              <a:t>afety: &lt; 560 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 smtClean="0"/>
              <a:t>Injury: &gt; 840</a:t>
            </a:r>
          </a:p>
          <a:p>
            <a:pPr lvl="1" defTabSz="909638" eaLnBrk="1" hangingPunct="1"/>
            <a:endParaRPr lang="el-GR" b="0" dirty="0" smtClean="0"/>
          </a:p>
          <a:p>
            <a:pPr marL="269875" lvl="1" indent="-269875" defTabSz="909638" eaLnBrk="1" hangingPunct="1">
              <a:buFontTx/>
              <a:buChar char="-"/>
            </a:pPr>
            <a:r>
              <a:rPr lang="en-GB" b="0" dirty="0" smtClean="0"/>
              <a:t>Neck </a:t>
            </a:r>
            <a:r>
              <a:rPr lang="en-GB" b="0" dirty="0"/>
              <a:t>Injury Criterion (NIC</a:t>
            </a:r>
            <a:r>
              <a:rPr lang="en-GB" b="0" dirty="0" smtClean="0"/>
              <a:t>)</a:t>
            </a:r>
          </a:p>
          <a:p>
            <a:pPr marL="269875" lvl="1" indent="-269875" defTabSz="909638" eaLnBrk="1" hangingPunct="1">
              <a:buFontTx/>
              <a:buChar char="-"/>
            </a:pPr>
            <a:endParaRPr lang="en-GB" b="0" dirty="0"/>
          </a:p>
          <a:p>
            <a:pPr marL="269875" lvl="1" indent="-269875" defTabSz="909638" eaLnBrk="1" hangingPunct="1">
              <a:buFontTx/>
              <a:buChar char="-"/>
            </a:pPr>
            <a:endParaRPr lang="en-GB" b="0" dirty="0" smtClean="0"/>
          </a:p>
          <a:p>
            <a:pPr marL="269875" lvl="1" indent="-269875" defTabSz="909638" eaLnBrk="1" hangingPunct="1">
              <a:buFontTx/>
              <a:buChar char="-"/>
            </a:pPr>
            <a:endParaRPr lang="en-GB" b="0" dirty="0"/>
          </a:p>
          <a:p>
            <a:pPr marL="0" lvl="1" defTabSz="909638" eaLnBrk="1" hangingPunct="1"/>
            <a:endParaRPr lang="en-GB" b="0" dirty="0" smtClean="0"/>
          </a:p>
          <a:p>
            <a:pPr marL="269875" indent="-269875" defTabSz="909638" eaLnBrk="1" hangingPunct="1">
              <a:buFontTx/>
              <a:buChar char="-"/>
            </a:pPr>
            <a:r>
              <a:rPr lang="en-GB" b="0" dirty="0"/>
              <a:t>Acceleration Severity Index (ASI)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/>
              <a:t>Upper limits: 0.6 – 1.4 </a:t>
            </a:r>
          </a:p>
          <a:p>
            <a:pPr lvl="1" defTabSz="909638" eaLnBrk="1" hangingPunct="1"/>
            <a:endParaRPr lang="en-GB" b="0" dirty="0"/>
          </a:p>
          <a:p>
            <a:pPr marL="269875" lvl="1" indent="-269875" defTabSz="909638" eaLnBrk="1" hangingPunct="1">
              <a:buFontTx/>
              <a:buChar char="-"/>
            </a:pPr>
            <a:r>
              <a:rPr lang="en-GB" b="0" dirty="0"/>
              <a:t>Theoretical Head Impact Velocity (THIV)</a:t>
            </a:r>
          </a:p>
          <a:p>
            <a:pPr marL="269875" lvl="1" indent="-269875" defTabSz="909638" eaLnBrk="1" hangingPunct="1">
              <a:buFontTx/>
              <a:buChar char="-"/>
            </a:pPr>
            <a:endParaRPr lang="el-GR" dirty="0" smtClean="0"/>
          </a:p>
          <a:p>
            <a:pPr marL="269875" indent="-269875" defTabSz="909638" eaLnBrk="1" hangingPunct="1">
              <a:buFontTx/>
              <a:buChar char="-"/>
            </a:pPr>
            <a:endParaRPr lang="en-GB" dirty="0" smtClean="0"/>
          </a:p>
          <a:p>
            <a:pPr marL="269875" indent="-269875" defTabSz="909638" eaLnBrk="1" hangingPunct="1"/>
            <a:endParaRPr lang="en-GB" b="0" dirty="0" smtClean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  <p:pic>
        <p:nvPicPr>
          <p:cNvPr id="4" name="Picture 3" descr="E:\Documents\workspace\MasterThesis\Presentation\ANIMATION\c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51" y="5011946"/>
            <a:ext cx="3442407" cy="13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\workspace\MasterThesis\Presentation\ANIMATION\dummy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81" y="1952835"/>
            <a:ext cx="2422545" cy="21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29276" y="1593937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09638" eaLnBrk="1" hangingPunct="1"/>
            <a:r>
              <a:rPr lang="en-GB" b="0" dirty="0" smtClean="0"/>
              <a:t>Head centre of mass</a:t>
            </a:r>
            <a:endParaRPr lang="en-GB" b="0" dirty="0"/>
          </a:p>
        </p:txBody>
      </p:sp>
      <p:sp>
        <p:nvSpPr>
          <p:cNvPr id="20" name="Rectangle 19"/>
          <p:cNvSpPr/>
          <p:nvPr/>
        </p:nvSpPr>
        <p:spPr>
          <a:xfrm>
            <a:off x="6084168" y="4673392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09638" eaLnBrk="1" hangingPunct="1"/>
            <a:r>
              <a:rPr lang="en-GB" b="0" dirty="0" smtClean="0"/>
              <a:t>Car centre of mass</a:t>
            </a:r>
            <a:endParaRPr lang="en-GB" b="0" dirty="0"/>
          </a:p>
        </p:txBody>
      </p:sp>
      <p:sp>
        <p:nvSpPr>
          <p:cNvPr id="6" name="Rectangle 5"/>
          <p:cNvSpPr/>
          <p:nvPr/>
        </p:nvSpPr>
        <p:spPr>
          <a:xfrm>
            <a:off x="576200" y="1902314"/>
            <a:ext cx="5039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9638" eaLnBrk="1" hangingPunct="1"/>
            <a:r>
              <a:rPr lang="en-GB" dirty="0"/>
              <a:t>Injury </a:t>
            </a:r>
            <a:r>
              <a:rPr lang="en-GB" dirty="0" smtClean="0"/>
              <a:t>Criteria </a:t>
            </a:r>
            <a:r>
              <a:rPr lang="en-US" b="0" dirty="0" smtClean="0"/>
              <a:t>(Euro NCAP)</a:t>
            </a:r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575555" y="4329100"/>
            <a:ext cx="5544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9638" eaLnBrk="1" hangingPunct="1"/>
            <a:r>
              <a:rPr lang="en-US" dirty="0"/>
              <a:t>Impact Severity </a:t>
            </a:r>
            <a:r>
              <a:rPr lang="en-US" dirty="0" smtClean="0"/>
              <a:t>Indices </a:t>
            </a:r>
            <a:r>
              <a:rPr lang="en-US" b="0" dirty="0" smtClean="0"/>
              <a:t>(EN 12767)</a:t>
            </a: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Institut für Statik und Dynamik der Tragwerke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D3A528-5D78-4D2D-A696-67F3A74E310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feld 8"/>
          <p:cNvSpPr txBox="1"/>
          <p:nvPr/>
        </p:nvSpPr>
        <p:spPr>
          <a:xfrm>
            <a:off x="0" y="1160463"/>
            <a:ext cx="1944100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Filtering</a:t>
            </a:r>
            <a:endParaRPr lang="en-GB" sz="1800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19572" y="1664804"/>
            <a:ext cx="6840760" cy="26282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Autofit/>
          </a:bodyPr>
          <a:lstStyle/>
          <a:p>
            <a:pPr marL="269875" indent="-269875" defTabSz="909638" eaLnBrk="1" hangingPunct="1">
              <a:buFontTx/>
              <a:buChar char="-"/>
            </a:pPr>
            <a:r>
              <a:rPr lang="en-GB" b="0" dirty="0" smtClean="0"/>
              <a:t>Acceleration time-histories of particular nodes - high frequency components </a:t>
            </a:r>
            <a:r>
              <a:rPr lang="en-GB" b="0" dirty="0"/>
              <a:t> </a:t>
            </a:r>
            <a:r>
              <a:rPr lang="en-GB" b="0" dirty="0" smtClean="0"/>
              <a:t>           </a:t>
            </a:r>
            <a:r>
              <a:rPr lang="en-GB" dirty="0" smtClean="0"/>
              <a:t>numerical noise</a:t>
            </a:r>
            <a:endParaRPr lang="en-GB" dirty="0"/>
          </a:p>
          <a:p>
            <a:pPr lvl="1" defTabSz="909638" eaLnBrk="1" hangingPunct="1"/>
            <a:endParaRPr lang="en-GB" b="0" dirty="0"/>
          </a:p>
          <a:p>
            <a:pPr lvl="1" defTabSz="909638" eaLnBrk="1" hangingPunct="1"/>
            <a:endParaRPr lang="en-GB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dirty="0" smtClean="0"/>
              <a:t>Solution</a:t>
            </a:r>
            <a:r>
              <a:rPr lang="en-GB" b="0" dirty="0" smtClean="0"/>
              <a:t>            filtering using low pass digital filter</a:t>
            </a:r>
            <a:endParaRPr lang="en-GB" b="0" dirty="0"/>
          </a:p>
          <a:p>
            <a:pPr defTabSz="909638" eaLnBrk="1" hangingPunct="1"/>
            <a:endParaRPr lang="en-GB" b="0" dirty="0" smtClean="0"/>
          </a:p>
          <a:p>
            <a:pPr defTabSz="909638" eaLnBrk="1" hangingPunct="1"/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dirty="0"/>
              <a:t>C</a:t>
            </a:r>
            <a:r>
              <a:rPr lang="en-GB" dirty="0" smtClean="0"/>
              <a:t>ut-off frequency</a:t>
            </a:r>
            <a:r>
              <a:rPr lang="en-GB" b="0" dirty="0" smtClean="0"/>
              <a:t> of the filter - defined by the standards, </a:t>
            </a:r>
            <a:r>
              <a:rPr lang="en-GB" b="0" dirty="0" smtClean="0"/>
              <a:t>e.g</a:t>
            </a:r>
            <a:r>
              <a:rPr lang="en-GB" b="0" dirty="0" smtClean="0"/>
              <a:t>. CFC_180, CFC_1000, etc.</a:t>
            </a:r>
            <a:endParaRPr lang="en-GB" dirty="0"/>
          </a:p>
          <a:p>
            <a:pPr lvl="1" defTabSz="909638" eaLnBrk="1" hangingPunct="1"/>
            <a:endParaRPr lang="en-GB" b="0" dirty="0" smtClean="0"/>
          </a:p>
          <a:p>
            <a:pPr lvl="1" defTabSz="909638" eaLnBrk="1" hangingPunct="1"/>
            <a:endParaRPr lang="en-GB" b="0" dirty="0" smtClean="0"/>
          </a:p>
          <a:p>
            <a:pPr lvl="1" defTabSz="909638" eaLnBrk="1" hangingPunct="1"/>
            <a:r>
              <a:rPr lang="en-GB" b="0" dirty="0" smtClean="0"/>
              <a:t> 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endParaRPr lang="en-GB" b="0" dirty="0" smtClean="0"/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endParaRPr lang="en-GB" b="0" dirty="0" smtClean="0"/>
          </a:p>
          <a:p>
            <a:pPr lvl="1" defTabSz="909638" eaLnBrk="1" hangingPunct="1"/>
            <a:endParaRPr lang="en-GB" b="0" dirty="0" smtClean="0"/>
          </a:p>
          <a:p>
            <a:pPr marL="269875" indent="-269875" defTabSz="909638" eaLnBrk="1" hangingPunct="1"/>
            <a:endParaRPr lang="en-GB" b="0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3995936" y="5417238"/>
            <a:ext cx="972108" cy="1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 descr="E:\Documents\workspace\MasterThesis\Presentation\figs\fil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4293096"/>
            <a:ext cx="2926086" cy="21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\workspace\MasterThesis\Presentation\figs\unfil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4293096"/>
            <a:ext cx="3193091" cy="21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>
            <a:off x="2411760" y="2088859"/>
            <a:ext cx="612068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051720" y="2816932"/>
            <a:ext cx="612068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42378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18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6663340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Integration of accelerations</a:t>
            </a:r>
            <a:r>
              <a:rPr lang="el-GR" sz="1800" dirty="0" smtClean="0"/>
              <a:t> – </a:t>
            </a:r>
            <a:r>
              <a:rPr lang="en-US" sz="1800" dirty="0" smtClean="0"/>
              <a:t>Aliasing effect</a:t>
            </a:r>
            <a:endParaRPr lang="en-GB" sz="1800" dirty="0"/>
          </a:p>
        </p:txBody>
      </p:sp>
      <p:pic>
        <p:nvPicPr>
          <p:cNvPr id="5122" name="Picture 2" descr="E:\Documents\workspace\MasterThesis\Presentation\ANIMATION\figure_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1" y="1592757"/>
            <a:ext cx="3291847" cy="244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ocuments\workspace\MasterThesis\Presentation\ANIMATION\figure_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02" y="1592756"/>
            <a:ext cx="3291847" cy="244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ocuments\workspace\MasterThesis\Presentation\ANIMATION\figure_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1" y="4113037"/>
            <a:ext cx="3291847" cy="244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268615" y="5121188"/>
            <a:ext cx="2628292" cy="5220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Autofit/>
          </a:bodyPr>
          <a:lstStyle/>
          <a:p>
            <a:pPr marL="269875" indent="-269875" defTabSz="909638" eaLnBrk="1" hangingPunct="1"/>
            <a:r>
              <a:rPr lang="en-GB" sz="2400" dirty="0" smtClean="0"/>
              <a:t>Aliasing errors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4067944" y="3825044"/>
            <a:ext cx="2628292" cy="1296144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6264188" y="4041067"/>
            <a:ext cx="432048" cy="1080122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</p:spTree>
    <p:extLst>
      <p:ext uri="{BB962C8B-B14F-4D97-AF65-F5344CB8AC3E}">
        <p14:creationId xmlns:p14="http://schemas.microsoft.com/office/powerpoint/2010/main" val="883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19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4550583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Results </a:t>
            </a:r>
            <a:r>
              <a:rPr lang="en-GB" sz="1800" dirty="0" smtClean="0"/>
              <a:t>– speed = 100 km/h</a:t>
            </a:r>
            <a:endParaRPr lang="en-GB" sz="1800" dirty="0"/>
          </a:p>
        </p:txBody>
      </p:sp>
      <p:pic>
        <p:nvPicPr>
          <p:cNvPr id="1081" name="Picture 57" descr="E:\Documents\workspace\MasterThesis\Presentation\ANIMATION\crop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E:\Documents\workspace\MasterThesis\Presentation\ANIMATION\crop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E:\Documents\workspace\MasterThesis\Presentation\ANIMATION\crop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E:\Documents\workspace\MasterThesis\Presentation\ANIMATION\crop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E:\Documents\workspace\MasterThesis\Presentation\ANIMATION\crop0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E:\Documents\workspace\MasterThesis\Presentation\ANIMATION\crop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E:\Documents\workspace\MasterThesis\Presentation\ANIMATION\crop0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E:\Documents\workspace\MasterThesis\Presentation\ANIMATION\crop0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E:\Documents\workspace\MasterThesis\Presentation\ANIMATION\crop0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E:\Documents\workspace\MasterThesis\Presentation\ANIMATION\crop0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E:\Documents\workspace\MasterThesis\Presentation\ANIMATION\crop1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E:\Documents\workspace\MasterThesis\Presentation\ANIMATION\crop1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69" descr="E:\Documents\workspace\MasterThesis\Presentation\ANIMATION\crop1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E:\Documents\workspace\MasterThesis\Presentation\ANIMATION\crop13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71" descr="E:\Documents\workspace\MasterThesis\Presentation\ANIMATION\crop1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E:\Documents\workspace\MasterThesis\Presentation\ANIMATION\crop15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73" descr="E:\Documents\workspace\MasterThesis\Presentation\ANIMATION\crop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E:\Documents\workspace\MasterThesis\Presentation\ANIMATION\crop17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E:\Documents\workspace\MasterThesis\Presentation\ANIMATION\crop18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E:\Documents\workspace\MasterThesis\Presentation\ANIMATION\crop19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" name="Picture 77" descr="E:\Documents\workspace\MasterThesis\Presentation\ANIMATION\crop20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E:\Documents\workspace\MasterThesis\Presentation\ANIMATION\crop2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" name="Picture 79" descr="E:\Documents\workspace\MasterThesis\Presentation\ANIMATION\crop22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E:\Documents\workspace\MasterThesis\Presentation\ANIMATION\crop23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" name="Picture 81" descr="E:\Documents\workspace\MasterThesis\Presentation\ANIMATION\crop24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E:\Documents\workspace\MasterThesis\Presentation\ANIMATION\crop25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7" name="Picture 83" descr="E:\Documents\workspace\MasterThesis\Presentation\ANIMATION\crop26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E:\Documents\workspace\MasterThesis\Presentation\ANIMATION\crop27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9" name="Picture 85" descr="E:\Documents\workspace\MasterThesis\Presentation\ANIMATION\crop28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E:\Documents\workspace\MasterThesis\Presentation\ANIMATION\crop29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" name="Picture 87" descr="E:\Documents\workspace\MasterThesis\Presentation\ANIMATION\crop30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E:\Documents\workspace\MasterThesis\Presentation\ANIMATION\crop31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3" name="Picture 89" descr="E:\Documents\workspace\MasterThesis\Presentation\ANIMATION\crop32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E:\Documents\workspace\MasterThesis\Presentation\ANIMATION\crop33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5" name="Picture 91" descr="E:\Documents\workspace\MasterThesis\Presentation\ANIMATION\crop34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E:\Documents\workspace\MasterThesis\Presentation\ANIMATION\crop35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Picture 93" descr="E:\Documents\workspace\MasterThesis\Presentation\ANIMATION\crop36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E:\Documents\workspace\MasterThesis\Presentation\ANIMATION\crop37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9" name="Picture 95" descr="E:\Documents\workspace\MasterThesis\Presentation\ANIMATION\crop38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E:\Documents\workspace\MasterThesis\Presentation\ANIMATION\crop39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Picture 97" descr="E:\Documents\workspace\MasterThesis\Presentation\ANIMATION\crop40.pn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E:\Documents\workspace\MasterThesis\Presentation\ANIMATION\crop41.pn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99" descr="E:\Documents\workspace\MasterThesis\Presentation\ANIMATION\crop42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E:\Documents\workspace\MasterThesis\Presentation\ANIMATION\crop43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1" descr="E:\Documents\workspace\MasterThesis\Presentation\ANIMATION\crop44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E:\Documents\workspace\MasterThesis\Presentation\ANIMATION\crop45.pn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103" descr="E:\Documents\workspace\MasterThesis\Presentation\ANIMATION\crop46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E:\Documents\workspace\MasterThesis\Presentation\ANIMATION\crop47.pn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05" descr="E:\Documents\workspace\MasterThesis\Presentation\ANIMATION\crop48.pn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E:\Documents\workspace\MasterThesis\Presentation\ANIMATION\crop49.png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" name="Picture 107" descr="E:\Documents\workspace\MasterThesis\Presentation\ANIMATION\crop50.png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" y="2490172"/>
            <a:ext cx="8331708" cy="41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075154"/>
            <a:ext cx="921109" cy="266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6776" y="1700808"/>
            <a:ext cx="4875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Von Misses stresses in </a:t>
            </a:r>
            <a:r>
              <a:rPr lang="en-US" b="0" dirty="0" err="1" smtClean="0"/>
              <a:t>GPa</a:t>
            </a:r>
            <a:endParaRPr lang="el-GR" b="0" dirty="0"/>
          </a:p>
        </p:txBody>
      </p:sp>
    </p:spTree>
    <p:extLst>
      <p:ext uri="{BB962C8B-B14F-4D97-AF65-F5344CB8AC3E}">
        <p14:creationId xmlns:p14="http://schemas.microsoft.com/office/powerpoint/2010/main" val="22523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5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25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75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25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75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</a:t>
            </a:fld>
            <a:endParaRPr lang="en-US"/>
          </a:p>
        </p:txBody>
      </p:sp>
      <p:sp>
        <p:nvSpPr>
          <p:cNvPr id="10" name="Text Box 81"/>
          <p:cNvSpPr txBox="1">
            <a:spLocks noChangeArrowheads="1"/>
          </p:cNvSpPr>
          <p:nvPr/>
        </p:nvSpPr>
        <p:spPr bwMode="auto">
          <a:xfrm>
            <a:off x="680401" y="2064737"/>
            <a:ext cx="8101012" cy="37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692" rIns="90000" bIns="14692">
            <a:spAutoFit/>
          </a:bodyPr>
          <a:lstStyle/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ym typeface="Wingdings" pitchFamily="2" charset="2"/>
              </a:rPr>
              <a:t>1 Introduction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ym typeface="Wingdings" pitchFamily="2" charset="2"/>
              </a:rPr>
              <a:t>2 Numerical model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ym typeface="Wingdings" pitchFamily="2" charset="2"/>
              </a:rPr>
              <a:t>3 Crash test </a:t>
            </a:r>
            <a:r>
              <a:rPr lang="en-GB" sz="1800" dirty="0">
                <a:sym typeface="Wingdings" pitchFamily="2" charset="2"/>
              </a:rPr>
              <a:t>simulation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ym typeface="Wingdings" pitchFamily="2" charset="2"/>
              </a:rPr>
              <a:t>4</a:t>
            </a:r>
            <a:r>
              <a:rPr lang="en-GB" sz="1800" dirty="0" smtClean="0">
                <a:sym typeface="Wingdings" pitchFamily="2" charset="2"/>
              </a:rPr>
              <a:t> Consideration of uncertainties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ym typeface="Wingdings" pitchFamily="2" charset="2"/>
              </a:rPr>
              <a:t>5</a:t>
            </a:r>
            <a:r>
              <a:rPr lang="en-GB" sz="1800" dirty="0" smtClean="0">
                <a:sym typeface="Wingdings" pitchFamily="2" charset="2"/>
              </a:rPr>
              <a:t> Conclusions</a:t>
            </a:r>
            <a:endParaRPr lang="en-GB" sz="1800" dirty="0">
              <a:sym typeface="Wingdings" pitchFamily="2" charset="2"/>
            </a:endParaRPr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0" y="1160463"/>
            <a:ext cx="1876774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Content</a:t>
            </a:r>
            <a:endParaRPr lang="en-GB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20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3938235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US" sz="1800" dirty="0" smtClean="0"/>
              <a:t>Results – accelerations </a:t>
            </a:r>
            <a:endParaRPr lang="en-GB" sz="18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2418" y="2132856"/>
            <a:ext cx="2926086" cy="21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2418" y="4385072"/>
            <a:ext cx="2926086" cy="21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  <p:pic>
        <p:nvPicPr>
          <p:cNvPr id="11" name="Picture 10" descr="E:\Documents\workspace\MasterThesis\Presentation\ANIMATION\figure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62" y="2116512"/>
            <a:ext cx="2926086" cy="21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E:\Documents\workspace\MasterThesis\Presentation\ANIMATION\figure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62" y="4385072"/>
            <a:ext cx="2926086" cy="21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43708" y="1686290"/>
            <a:ext cx="24122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Car center of mass</a:t>
            </a:r>
            <a:endParaRPr lang="el-GR" dirty="0"/>
          </a:p>
        </p:txBody>
      </p:sp>
      <p:sp>
        <p:nvSpPr>
          <p:cNvPr id="15" name="Rectangle 14"/>
          <p:cNvSpPr/>
          <p:nvPr/>
        </p:nvSpPr>
        <p:spPr>
          <a:xfrm>
            <a:off x="6377921" y="1683931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Head center of mass</a:t>
            </a:r>
            <a:endParaRPr lang="el-GR" dirty="0"/>
          </a:p>
        </p:txBody>
      </p:sp>
      <p:pic>
        <p:nvPicPr>
          <p:cNvPr id="2050" name="Picture 2" descr="E:\Documents\workspace\MasterThesis\Presentation\figs\accel7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85072"/>
            <a:ext cx="2926086" cy="21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\workspace\MasterThesis\Presentation\figs\accel3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674"/>
            <a:ext cx="2926086" cy="21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21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4119374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Results – Energy balance</a:t>
            </a:r>
            <a:endParaRPr lang="en-GB" sz="1800" dirty="0"/>
          </a:p>
        </p:txBody>
      </p:sp>
      <p:pic>
        <p:nvPicPr>
          <p:cNvPr id="4100" name="Picture 4" descr="E:\Documents\workspace\MasterThesis\Presentation\ANIMATION\figure_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4" y="1787773"/>
            <a:ext cx="3657608" cy="27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01" y="4740101"/>
            <a:ext cx="1651787" cy="15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E:\Documents\workspace\MasterThesis\Presentation\ANIMATION\figure_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24" y="1787772"/>
            <a:ext cx="3657608" cy="27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Crash test simulation</a:t>
            </a:r>
          </a:p>
        </p:txBody>
      </p:sp>
    </p:spTree>
    <p:extLst>
      <p:ext uri="{BB962C8B-B14F-4D97-AF65-F5344CB8AC3E}">
        <p14:creationId xmlns:p14="http://schemas.microsoft.com/office/powerpoint/2010/main" val="28858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22</a:t>
            </a:fld>
            <a:endParaRPr lang="en-US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56076" y="225425"/>
            <a:ext cx="366148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Consideration of uncertainties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8" name="Text Box 81"/>
          <p:cNvSpPr txBox="1">
            <a:spLocks noChangeArrowheads="1"/>
          </p:cNvSpPr>
          <p:nvPr/>
        </p:nvSpPr>
        <p:spPr bwMode="auto">
          <a:xfrm>
            <a:off x="680401" y="1848713"/>
            <a:ext cx="8101012" cy="37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692" rIns="90000" bIns="14692">
            <a:spAutoFit/>
          </a:bodyPr>
          <a:lstStyle/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1 Introduction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2 Numerical model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3 Crash test </a:t>
            </a: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simulation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ym typeface="Wingdings" pitchFamily="2" charset="2"/>
              </a:rPr>
              <a:t>4</a:t>
            </a:r>
            <a:r>
              <a:rPr lang="en-GB" sz="1800" dirty="0" smtClean="0">
                <a:sym typeface="Wingdings" pitchFamily="2" charset="2"/>
              </a:rPr>
              <a:t> Consideration of uncertainties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5</a:t>
            </a: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Conclusions</a:t>
            </a:r>
            <a:endParaRPr lang="en-GB" sz="1800" dirty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99913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23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2373705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US" sz="1800" dirty="0" smtClean="0"/>
              <a:t>Uncertainty</a:t>
            </a:r>
            <a:endParaRPr lang="en-GB" sz="1800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47564" y="1880828"/>
            <a:ext cx="7848872" cy="3924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rmAutofit/>
          </a:bodyPr>
          <a:lstStyle/>
          <a:p>
            <a:pPr marL="269875" indent="-269875" defTabSz="909638" eaLnBrk="1" hangingPunct="1">
              <a:buFontTx/>
              <a:buChar char="-"/>
            </a:pPr>
            <a:r>
              <a:rPr lang="en-US" sz="1800" b="0" dirty="0" smtClean="0">
                <a:ea typeface="Cambria Math"/>
              </a:rPr>
              <a:t>Structural analysis           sufficient amount of </a:t>
            </a:r>
            <a:r>
              <a:rPr lang="en-US" sz="1800" dirty="0" smtClean="0">
                <a:ea typeface="Cambria Math"/>
              </a:rPr>
              <a:t>uncertainty</a:t>
            </a:r>
          </a:p>
          <a:p>
            <a:pPr defTabSz="909638" eaLnBrk="1" hangingPunct="1"/>
            <a:endParaRPr lang="en-US" b="0" dirty="0" smtClean="0">
              <a:ea typeface="Cambria Math"/>
            </a:endParaRPr>
          </a:p>
          <a:p>
            <a:pPr defTabSz="909638" eaLnBrk="1" hangingPunct="1"/>
            <a:endParaRPr lang="en-US" sz="1800" b="0" dirty="0">
              <a:ea typeface="Cambria Math"/>
            </a:endParaRPr>
          </a:p>
          <a:p>
            <a:pPr defTabSz="909638" eaLnBrk="1" hangingPunct="1"/>
            <a:endParaRPr lang="en-US" sz="1800" b="0" dirty="0">
              <a:ea typeface="Cambria Math"/>
            </a:endParaRPr>
          </a:p>
          <a:p>
            <a:pPr marL="269875" indent="-269875" defTabSz="909638" eaLnBrk="1" hangingPunct="1">
              <a:buFontTx/>
              <a:buChar char="-"/>
            </a:pPr>
            <a:r>
              <a:rPr lang="en-US" sz="1800" b="0" dirty="0" smtClean="0">
                <a:ea typeface="Cambria Math"/>
              </a:rPr>
              <a:t>Physical variation – </a:t>
            </a:r>
            <a:r>
              <a:rPr lang="en-US" sz="1800" dirty="0" err="1" smtClean="0">
                <a:ea typeface="Cambria Math"/>
              </a:rPr>
              <a:t>aleatoric</a:t>
            </a:r>
            <a:r>
              <a:rPr lang="en-US" sz="1800" b="0" dirty="0" smtClean="0">
                <a:ea typeface="Cambria Math"/>
              </a:rPr>
              <a:t> uncertainty          </a:t>
            </a:r>
            <a:r>
              <a:rPr lang="en-US" sz="1800" dirty="0" smtClean="0">
                <a:ea typeface="Cambria Math"/>
              </a:rPr>
              <a:t>randomness</a:t>
            </a:r>
          </a:p>
          <a:p>
            <a:pPr marL="269875" indent="-269875" defTabSz="909638" eaLnBrk="1" hangingPunct="1">
              <a:buFontTx/>
              <a:buChar char="-"/>
            </a:pPr>
            <a:endParaRPr lang="en-US" sz="1800" b="0" dirty="0" smtClean="0">
              <a:ea typeface="Cambria Math"/>
            </a:endParaRPr>
          </a:p>
          <a:p>
            <a:pPr marL="269875" indent="-269875" defTabSz="909638" eaLnBrk="1" hangingPunct="1">
              <a:buFontTx/>
              <a:buChar char="-"/>
            </a:pPr>
            <a:endParaRPr lang="en-US" sz="1800" b="0" dirty="0">
              <a:ea typeface="Cambria Math"/>
            </a:endParaRPr>
          </a:p>
          <a:p>
            <a:pPr marL="269875" indent="-269875" defTabSz="909638" eaLnBrk="1" hangingPunct="1">
              <a:buFontTx/>
              <a:buChar char="-"/>
            </a:pPr>
            <a:endParaRPr lang="en-US" sz="1800" b="0" dirty="0">
              <a:ea typeface="Cambria Math"/>
            </a:endParaRPr>
          </a:p>
          <a:p>
            <a:pPr marL="269875" indent="-269875" defTabSz="909638" eaLnBrk="1" hangingPunct="1">
              <a:buFontTx/>
              <a:buChar char="-"/>
            </a:pPr>
            <a:r>
              <a:rPr lang="en-US" sz="1800" b="0" dirty="0" smtClean="0">
                <a:ea typeface="Cambria Math"/>
              </a:rPr>
              <a:t>Imprecise information – </a:t>
            </a:r>
            <a:r>
              <a:rPr lang="en-US" sz="1800" dirty="0" smtClean="0">
                <a:ea typeface="Cambria Math"/>
              </a:rPr>
              <a:t>epistemic</a:t>
            </a:r>
            <a:r>
              <a:rPr lang="en-US" sz="1800" b="0" dirty="0" smtClean="0">
                <a:ea typeface="Cambria Math"/>
              </a:rPr>
              <a:t> uncertainty </a:t>
            </a:r>
            <a:r>
              <a:rPr lang="en-US" sz="1800" b="0" dirty="0">
                <a:ea typeface="Cambria Math"/>
              </a:rPr>
              <a:t> </a:t>
            </a:r>
            <a:r>
              <a:rPr lang="en-US" sz="1800" b="0" dirty="0" smtClean="0">
                <a:ea typeface="Cambria Math"/>
              </a:rPr>
              <a:t>        </a:t>
            </a:r>
            <a:r>
              <a:rPr lang="en-US" sz="1800" dirty="0" smtClean="0">
                <a:ea typeface="Cambria Math"/>
              </a:rPr>
              <a:t>fuzziness</a:t>
            </a:r>
          </a:p>
          <a:p>
            <a:pPr marL="269875" indent="-269875" defTabSz="909638" eaLnBrk="1" hangingPunct="1">
              <a:buFontTx/>
              <a:buChar char="-"/>
            </a:pPr>
            <a:endParaRPr lang="en-US" sz="1800" dirty="0" smtClean="0">
              <a:ea typeface="Cambria Math"/>
            </a:endParaRPr>
          </a:p>
          <a:p>
            <a:pPr marL="269875" indent="-269875" defTabSz="909638" eaLnBrk="1" hangingPunct="1">
              <a:buFontTx/>
              <a:buChar char="-"/>
            </a:pPr>
            <a:endParaRPr lang="en-US" sz="1800" dirty="0">
              <a:ea typeface="Cambria Math"/>
            </a:endParaRPr>
          </a:p>
          <a:p>
            <a:pPr marL="269875" indent="-269875" defTabSz="909638" eaLnBrk="1" hangingPunct="1">
              <a:buFontTx/>
              <a:buChar char="-"/>
            </a:pPr>
            <a:endParaRPr lang="en-US" sz="1800" dirty="0">
              <a:ea typeface="Cambria Math"/>
            </a:endParaRPr>
          </a:p>
          <a:p>
            <a:pPr marL="269875" indent="-269875" defTabSz="909638" eaLnBrk="1" hangingPunct="1">
              <a:buFontTx/>
              <a:buChar char="-"/>
            </a:pPr>
            <a:r>
              <a:rPr lang="en-US" sz="1800" b="0" dirty="0" smtClean="0">
                <a:ea typeface="Cambria Math"/>
              </a:rPr>
              <a:t>Polymorphic uncertainty           </a:t>
            </a:r>
            <a:r>
              <a:rPr lang="en-US" sz="1800" dirty="0" smtClean="0">
                <a:ea typeface="Cambria Math"/>
              </a:rPr>
              <a:t>fuzzy randomness</a:t>
            </a:r>
          </a:p>
          <a:p>
            <a:pPr defTabSz="909638" eaLnBrk="1" hangingPunct="1"/>
            <a:endParaRPr lang="en-US" sz="1800" b="0" dirty="0" smtClean="0"/>
          </a:p>
          <a:p>
            <a:pPr marL="269875" indent="-269875" defTabSz="909638" eaLnBrk="1" hangingPunct="1">
              <a:buFontTx/>
              <a:buChar char="-"/>
            </a:pP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56076" y="224644"/>
            <a:ext cx="366148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Consideration of uncertainties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131840" y="2096852"/>
            <a:ext cx="648072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796136" y="3176972"/>
            <a:ext cx="648072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444208" y="4257092"/>
            <a:ext cx="648072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815916" y="5337212"/>
            <a:ext cx="648072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2950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24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56076" y="225425"/>
            <a:ext cx="366148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Consideration of uncertainties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1" name="Textfeld 8"/>
          <p:cNvSpPr txBox="1"/>
          <p:nvPr/>
        </p:nvSpPr>
        <p:spPr>
          <a:xfrm>
            <a:off x="0" y="1160463"/>
            <a:ext cx="3378787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US" sz="1800" dirty="0" smtClean="0"/>
              <a:t>Uncertain variables</a:t>
            </a:r>
            <a:endParaRPr lang="en-GB" sz="1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731014"/>
              </p:ext>
            </p:extLst>
          </p:nvPr>
        </p:nvGraphicFramePr>
        <p:xfrm>
          <a:off x="3554922" y="1160748"/>
          <a:ext cx="5481574" cy="2214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93443"/>
                <a:gridCol w="1322705"/>
                <a:gridCol w="2265426"/>
              </a:tblGrid>
              <a:tr h="360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Variable</a:t>
                      </a:r>
                      <a:endParaRPr lang="el-GR" sz="1400" b="0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1D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1D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Uncertainty</a:t>
                      </a:r>
                      <a:r>
                        <a:rPr lang="en-US" sz="1400" b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 model</a:t>
                      </a:r>
                      <a:endParaRPr lang="el-GR" sz="1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01D4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</a:rPr>
                        <a:t>Impact</a:t>
                      </a:r>
                      <a:r>
                        <a:rPr lang="en-US" sz="1400" b="0" baseline="0" dirty="0" smtClean="0">
                          <a:latin typeface="+mn-lt"/>
                        </a:rPr>
                        <a:t> </a:t>
                      </a:r>
                      <a:r>
                        <a:rPr lang="en-US" sz="1400" b="0" dirty="0" smtClean="0">
                          <a:latin typeface="+mn-lt"/>
                        </a:rPr>
                        <a:t>speed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</a:rPr>
                        <a:t>v, [km/h] 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</a:rPr>
                        <a:t>Fuzzy</a:t>
                      </a:r>
                      <a:r>
                        <a:rPr lang="en-US" sz="1400" b="0" baseline="0" dirty="0" smtClean="0">
                          <a:latin typeface="+mn-lt"/>
                        </a:rPr>
                        <a:t> </a:t>
                      </a:r>
                      <a:r>
                        <a:rPr lang="en-US" sz="1400" b="0" dirty="0" smtClean="0">
                          <a:latin typeface="+mn-lt"/>
                        </a:rPr>
                        <a:t>random</a:t>
                      </a:r>
                      <a:r>
                        <a:rPr lang="en-US" sz="1400" b="0" baseline="0" dirty="0" smtClean="0">
                          <a:latin typeface="+mn-lt"/>
                        </a:rPr>
                        <a:t> variable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</a:rPr>
                        <a:t>Impact angle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dirty="0" smtClean="0">
                          <a:latin typeface="+mn-lt"/>
                        </a:rPr>
                        <a:t>φ,</a:t>
                      </a:r>
                      <a:r>
                        <a:rPr lang="el-GR" sz="1400" b="0" baseline="0" dirty="0" smtClean="0">
                          <a:latin typeface="+mn-lt"/>
                        </a:rPr>
                        <a:t> [°]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+mn-lt"/>
                        </a:rPr>
                        <a:t>Fuzzy random</a:t>
                      </a:r>
                      <a:r>
                        <a:rPr lang="en-US" sz="1400" b="0" baseline="0" dirty="0" smtClean="0">
                          <a:latin typeface="+mn-lt"/>
                        </a:rPr>
                        <a:t> variable</a:t>
                      </a:r>
                      <a:endParaRPr lang="el-GR" sz="1400" b="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</a:rPr>
                        <a:t>Weld</a:t>
                      </a:r>
                      <a:r>
                        <a:rPr lang="en-US" sz="1400" b="0" baseline="0" dirty="0" smtClean="0">
                          <a:latin typeface="+mn-lt"/>
                        </a:rPr>
                        <a:t> failure stress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baseline="0" dirty="0" smtClean="0">
                          <a:latin typeface="+mn-lt"/>
                        </a:rPr>
                        <a:t>σ</a:t>
                      </a:r>
                      <a:r>
                        <a:rPr lang="en-US" sz="1400" b="0" baseline="-25000" dirty="0" smtClean="0">
                          <a:latin typeface="+mn-lt"/>
                        </a:rPr>
                        <a:t>u</a:t>
                      </a:r>
                      <a:r>
                        <a:rPr lang="en-US" sz="1400" b="0" baseline="0" dirty="0" smtClean="0">
                          <a:latin typeface="+mn-lt"/>
                        </a:rPr>
                        <a:t>, </a:t>
                      </a:r>
                      <a:r>
                        <a:rPr lang="el-GR" sz="1400" b="0" baseline="0" dirty="0" smtClean="0">
                          <a:latin typeface="+mn-lt"/>
                        </a:rPr>
                        <a:t>[</a:t>
                      </a:r>
                      <a:r>
                        <a:rPr lang="en-US" sz="1400" b="0" baseline="0" dirty="0" err="1" smtClean="0">
                          <a:latin typeface="+mn-lt"/>
                        </a:rPr>
                        <a:t>GPa</a:t>
                      </a:r>
                      <a:r>
                        <a:rPr lang="el-GR" sz="1400" b="0" baseline="0" dirty="0" smtClean="0">
                          <a:latin typeface="+mn-lt"/>
                        </a:rPr>
                        <a:t>]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+mn-lt"/>
                        </a:rPr>
                        <a:t>Fuzzy random</a:t>
                      </a:r>
                      <a:r>
                        <a:rPr lang="en-US" sz="1400" b="0" baseline="0" dirty="0" smtClean="0">
                          <a:latin typeface="+mn-lt"/>
                        </a:rPr>
                        <a:t> variable</a:t>
                      </a:r>
                      <a:endParaRPr lang="el-GR" sz="1400" b="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+mn-lt"/>
                        </a:rPr>
                        <a:t>Weld</a:t>
                      </a:r>
                      <a:r>
                        <a:rPr lang="en-US" sz="1400" b="0" baseline="0" dirty="0" smtClean="0">
                          <a:latin typeface="+mn-lt"/>
                        </a:rPr>
                        <a:t> failure strain</a:t>
                      </a:r>
                      <a:endParaRPr lang="el-GR" sz="1400" b="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baseline="0" dirty="0" smtClean="0">
                          <a:latin typeface="+mn-lt"/>
                        </a:rPr>
                        <a:t>ε</a:t>
                      </a:r>
                      <a:r>
                        <a:rPr lang="en-US" sz="1400" b="0" baseline="-25000" dirty="0" smtClean="0">
                          <a:latin typeface="+mn-lt"/>
                        </a:rPr>
                        <a:t>u</a:t>
                      </a:r>
                      <a:r>
                        <a:rPr lang="en-US" sz="1400" b="0" baseline="0" dirty="0" smtClean="0">
                          <a:latin typeface="+mn-lt"/>
                        </a:rPr>
                        <a:t>, </a:t>
                      </a:r>
                      <a:r>
                        <a:rPr lang="el-GR" sz="1400" b="0" baseline="0" dirty="0" smtClean="0">
                          <a:latin typeface="+mn-lt"/>
                        </a:rPr>
                        <a:t>[</a:t>
                      </a:r>
                      <a:r>
                        <a:rPr lang="en-US" sz="1400" b="0" baseline="0" dirty="0" smtClean="0">
                          <a:latin typeface="+mn-lt"/>
                        </a:rPr>
                        <a:t>-</a:t>
                      </a:r>
                      <a:r>
                        <a:rPr lang="el-GR" sz="1400" b="0" baseline="0" dirty="0" smtClean="0">
                          <a:latin typeface="+mn-lt"/>
                        </a:rPr>
                        <a:t>]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+mn-lt"/>
                        </a:rPr>
                        <a:t>Fuzzy random</a:t>
                      </a:r>
                      <a:r>
                        <a:rPr lang="en-US" sz="1400" b="0" baseline="0" dirty="0" smtClean="0">
                          <a:latin typeface="+mn-lt"/>
                        </a:rPr>
                        <a:t> variable</a:t>
                      </a:r>
                      <a:endParaRPr lang="el-GR" sz="1400" b="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</a:rPr>
                        <a:t>Spring</a:t>
                      </a:r>
                      <a:r>
                        <a:rPr lang="en-US" sz="1400" b="0" baseline="0" dirty="0" smtClean="0">
                          <a:latin typeface="+mn-lt"/>
                        </a:rPr>
                        <a:t> stiffness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</a:rPr>
                        <a:t>K, [</a:t>
                      </a:r>
                      <a:r>
                        <a:rPr lang="en-US" sz="1400" b="0" dirty="0" err="1" smtClean="0">
                          <a:latin typeface="+mn-lt"/>
                        </a:rPr>
                        <a:t>kN</a:t>
                      </a:r>
                      <a:r>
                        <a:rPr lang="en-US" sz="1400" b="0" dirty="0" smtClean="0">
                          <a:latin typeface="+mn-lt"/>
                        </a:rPr>
                        <a:t>/mm]</a:t>
                      </a:r>
                      <a:endParaRPr lang="el-GR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+mn-lt"/>
                        </a:rPr>
                        <a:t>Fuzzy</a:t>
                      </a:r>
                      <a:r>
                        <a:rPr lang="en-US" sz="1400" b="0" baseline="0" dirty="0" smtClean="0">
                          <a:latin typeface="+mn-lt"/>
                        </a:rPr>
                        <a:t> variable</a:t>
                      </a:r>
                      <a:endParaRPr lang="el-GR" sz="1400" b="0" dirty="0" smtClean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>
            <a:off x="4427984" y="3320988"/>
            <a:ext cx="0" cy="288032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ysDot"/>
            <a:round/>
            <a:headEnd type="none" w="med" len="med"/>
            <a:tailEnd type="arrow"/>
          </a:ln>
          <a:effectLst/>
        </p:spPr>
      </p:cxnSp>
      <p:pic>
        <p:nvPicPr>
          <p:cNvPr id="1027" name="Picture 3" descr="E:\Documents\workspace\MasterThesis\Presentation\figs\vp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45290"/>
            <a:ext cx="2197608" cy="144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\workspace\MasterThesis\Presentation\figs\m_K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37" y="3690928"/>
            <a:ext cx="3474727" cy="276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Documents\workspace\MasterThesis\Presentation\figs\fuz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801" y="3690928"/>
            <a:ext cx="3474727" cy="276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:\Documents\workspace\MasterThesis\Presentation\figs\weld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8" y="4429183"/>
            <a:ext cx="2332243" cy="14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>
            <a:stCxn id="18" idx="2"/>
          </p:cNvCxnSpPr>
          <p:nvPr/>
        </p:nvCxnSpPr>
        <p:spPr bwMode="auto">
          <a:xfrm>
            <a:off x="584183" y="4312123"/>
            <a:ext cx="459425" cy="760009"/>
          </a:xfrm>
          <a:prstGeom prst="straightConnector1">
            <a:avLst/>
          </a:prstGeom>
          <a:noFill/>
          <a:ln w="19050" cap="rnd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16131" y="3973569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Welds</a:t>
            </a:r>
            <a:endParaRPr lang="el-GR" b="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30" idx="0"/>
          </p:cNvCxnSpPr>
          <p:nvPr/>
        </p:nvCxnSpPr>
        <p:spPr bwMode="auto">
          <a:xfrm flipV="1">
            <a:off x="1205626" y="5301208"/>
            <a:ext cx="483767" cy="648072"/>
          </a:xfrm>
          <a:prstGeom prst="straightConnector1">
            <a:avLst/>
          </a:prstGeom>
          <a:noFill/>
          <a:ln w="19050" cap="rnd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23528" y="5949280"/>
            <a:ext cx="1764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Elastic springs</a:t>
            </a:r>
            <a:endParaRPr lang="el-GR" b="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824028" y="2924944"/>
            <a:ext cx="1692188" cy="765984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ysDot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6801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25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3888542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US" sz="1800" dirty="0" smtClean="0"/>
              <a:t>Parallel coordinate plot</a:t>
            </a:r>
            <a:endParaRPr lang="en-GB" sz="18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56076" y="225425"/>
            <a:ext cx="366148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Consideration of uncertainties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8194" name="Picture 2" descr="E:\Documents\workspace\MasterThesis\Report\LaTeX\figs\paralle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39" y="1873554"/>
            <a:ext cx="6135637" cy="443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41270" y="3104964"/>
            <a:ext cx="1958522" cy="20882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rmAutofit/>
          </a:bodyPr>
          <a:lstStyle/>
          <a:p>
            <a:pPr algn="ctr" defTabSz="909638" eaLnBrk="1" hangingPunct="1"/>
            <a:r>
              <a:rPr lang="en-US" dirty="0" smtClean="0">
                <a:ea typeface="Cambria Math"/>
              </a:rPr>
              <a:t>Result variable:</a:t>
            </a:r>
          </a:p>
          <a:p>
            <a:pPr algn="ctr" defTabSz="909638" eaLnBrk="1" hangingPunct="1"/>
            <a:r>
              <a:rPr lang="en-US" b="0" dirty="0" smtClean="0">
                <a:ea typeface="Cambria Math"/>
              </a:rPr>
              <a:t>HIC36</a:t>
            </a:r>
          </a:p>
          <a:p>
            <a:pPr algn="ctr" defTabSz="909638" eaLnBrk="1" hangingPunct="1"/>
            <a:endParaRPr lang="en-US" b="0" dirty="0">
              <a:ea typeface="Cambria Math"/>
            </a:endParaRPr>
          </a:p>
          <a:p>
            <a:pPr algn="ctr" defTabSz="909638" eaLnBrk="1" hangingPunct="1"/>
            <a:endParaRPr lang="en-US" b="0" dirty="0" smtClean="0">
              <a:ea typeface="Cambria Math"/>
            </a:endParaRPr>
          </a:p>
          <a:p>
            <a:pPr algn="ctr" defTabSz="909638" eaLnBrk="1" hangingPunct="1"/>
            <a:r>
              <a:rPr lang="en-US" dirty="0" smtClean="0">
                <a:ea typeface="Cambria Math"/>
              </a:rPr>
              <a:t>Failure:</a:t>
            </a:r>
            <a:endParaRPr lang="en-US" b="0" dirty="0" smtClean="0">
              <a:ea typeface="Cambria Math"/>
            </a:endParaRPr>
          </a:p>
          <a:p>
            <a:pPr algn="ctr" defTabSz="909638" eaLnBrk="1" hangingPunct="1"/>
            <a:r>
              <a:rPr lang="en-US" b="0" dirty="0" smtClean="0">
                <a:ea typeface="Cambria Math"/>
              </a:rPr>
              <a:t>HIC36 &gt; 5.3</a:t>
            </a:r>
          </a:p>
        </p:txBody>
      </p:sp>
    </p:spTree>
    <p:extLst>
      <p:ext uri="{BB962C8B-B14F-4D97-AF65-F5344CB8AC3E}">
        <p14:creationId xmlns:p14="http://schemas.microsoft.com/office/powerpoint/2010/main" val="8816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26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4173876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Fuzzy Stochastic Analysis</a:t>
            </a:r>
            <a:endParaRPr lang="en-GB" sz="1800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256076" y="225425"/>
            <a:ext cx="366148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Consideration of uncertainties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7172" name="Picture 4" descr="E:\Documents\workspace\MasterThesis\Report\LaTeX\figs\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75" y="1016732"/>
            <a:ext cx="3382641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ocuments\workspace\MasterThesis\Report\LaTeX\figs\mh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50" y="3836144"/>
            <a:ext cx="3382642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Documents\workspace\MasterThesis\Report\LaTeX\figs\sh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66" y="3836144"/>
            <a:ext cx="3382642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ocuments\workspace\MasterThesis\Presentation\ANIMATION\FSA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831896"/>
            <a:ext cx="5414880" cy="148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0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27</a:t>
            </a:fld>
            <a:endParaRPr lang="en-US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588224" y="225425"/>
            <a:ext cx="232933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Conclusions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6" name="Text Box 81"/>
          <p:cNvSpPr txBox="1">
            <a:spLocks noChangeArrowheads="1"/>
          </p:cNvSpPr>
          <p:nvPr/>
        </p:nvSpPr>
        <p:spPr bwMode="auto">
          <a:xfrm>
            <a:off x="680401" y="1848713"/>
            <a:ext cx="8101012" cy="37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692" rIns="90000" bIns="14692">
            <a:spAutoFit/>
          </a:bodyPr>
          <a:lstStyle/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1 Introduction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2 Numerical model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3 Crash test </a:t>
            </a: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simulation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4</a:t>
            </a: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Consideration of uncertainties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ym typeface="Wingdings" pitchFamily="2" charset="2"/>
              </a:rPr>
              <a:t>5</a:t>
            </a:r>
            <a:r>
              <a:rPr lang="en-GB" sz="1800" dirty="0" smtClean="0">
                <a:sym typeface="Wingdings" pitchFamily="2" charset="2"/>
              </a:rPr>
              <a:t> Conclusions</a:t>
            </a:r>
            <a:endParaRPr lang="en-GB" sz="18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99913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28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696236" y="225425"/>
            <a:ext cx="232933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Conclusions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83568" y="1988840"/>
            <a:ext cx="7848872" cy="4572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Autofit/>
          </a:bodyPr>
          <a:lstStyle/>
          <a:p>
            <a:pPr marL="269875" indent="-269875" defTabSz="909638" eaLnBrk="1" hangingPunct="1">
              <a:buFontTx/>
              <a:buChar char="-"/>
            </a:pPr>
            <a:r>
              <a:rPr lang="en-US" b="0" dirty="0" smtClean="0"/>
              <a:t>Numerical simulations: </a:t>
            </a:r>
            <a:r>
              <a:rPr lang="en-US" dirty="0" smtClean="0"/>
              <a:t>efficient</a:t>
            </a:r>
            <a:r>
              <a:rPr lang="en-US" b="0" dirty="0" smtClean="0"/>
              <a:t> and </a:t>
            </a:r>
            <a:r>
              <a:rPr lang="en-US" dirty="0" smtClean="0"/>
              <a:t>accurate</a:t>
            </a:r>
            <a:r>
              <a:rPr lang="en-US" b="0" dirty="0" smtClean="0"/>
              <a:t> for impact tests</a:t>
            </a:r>
          </a:p>
          <a:p>
            <a:pPr marL="269875" indent="-269875" defTabSz="909638" eaLnBrk="1" hangingPunct="1">
              <a:buFontTx/>
              <a:buChar char="-"/>
            </a:pPr>
            <a:endParaRPr lang="en-US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US" dirty="0" smtClean="0"/>
              <a:t>Explicit solution methods</a:t>
            </a:r>
            <a:r>
              <a:rPr lang="en-US" b="0" dirty="0" smtClean="0"/>
              <a:t>: most appropriate</a:t>
            </a:r>
          </a:p>
          <a:p>
            <a:pPr marL="269875" indent="-269875" defTabSz="909638" eaLnBrk="1" hangingPunct="1">
              <a:buFontTx/>
              <a:buChar char="-"/>
            </a:pPr>
            <a:endParaRPr lang="en-US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b="0" dirty="0"/>
              <a:t>Acceleration recordings: </a:t>
            </a:r>
            <a:r>
              <a:rPr lang="en-GB" dirty="0"/>
              <a:t>numerical noise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US" b="0" dirty="0"/>
              <a:t>digital filtering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US" b="0" dirty="0"/>
              <a:t>small sampling period</a:t>
            </a:r>
          </a:p>
          <a:p>
            <a:pPr defTabSz="909638" eaLnBrk="1" hangingPunct="1"/>
            <a:endParaRPr lang="en-US" b="0" dirty="0" smtClean="0"/>
          </a:p>
          <a:p>
            <a:pPr marL="269875" indent="-269875" defTabSz="909638" eaLnBrk="1" hangingPunct="1">
              <a:buFontTx/>
              <a:buChar char="-"/>
            </a:pPr>
            <a:r>
              <a:rPr lang="en-GB" dirty="0" smtClean="0"/>
              <a:t>EN 12767</a:t>
            </a:r>
            <a:r>
              <a:rPr lang="en-GB" b="0" dirty="0" smtClean="0"/>
              <a:t>: only impact </a:t>
            </a:r>
            <a:r>
              <a:rPr lang="en-GB" b="0" dirty="0"/>
              <a:t>severity </a:t>
            </a:r>
            <a:r>
              <a:rPr lang="en-GB" b="0" dirty="0" smtClean="0"/>
              <a:t>measures</a:t>
            </a:r>
            <a:endParaRPr lang="en-US" b="0" dirty="0"/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US" b="0" dirty="0" smtClean="0"/>
              <a:t>include occupant </a:t>
            </a:r>
            <a:r>
              <a:rPr lang="en-US" dirty="0" smtClean="0"/>
              <a:t>injury measures</a:t>
            </a:r>
            <a:r>
              <a:rPr lang="en-US" b="0" dirty="0" smtClean="0"/>
              <a:t> (HIC, NIC)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US" b="0" dirty="0"/>
              <a:t>i</a:t>
            </a:r>
            <a:r>
              <a:rPr lang="en-US" b="0" dirty="0" smtClean="0"/>
              <a:t>nclude speeds lower than 35 km/h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US" b="0" dirty="0"/>
              <a:t>i</a:t>
            </a:r>
            <a:r>
              <a:rPr lang="en-US" b="0" dirty="0" smtClean="0"/>
              <a:t>nclude considerations for </a:t>
            </a:r>
            <a:r>
              <a:rPr lang="en-US" dirty="0" smtClean="0"/>
              <a:t>numerical simulations</a:t>
            </a:r>
            <a:r>
              <a:rPr lang="en-US" b="0" dirty="0" smtClean="0"/>
              <a:t> </a:t>
            </a:r>
            <a:endParaRPr lang="en-GB" dirty="0" smtClean="0"/>
          </a:p>
          <a:p>
            <a:pPr marL="269875" indent="-269875" defTabSz="909638" eaLnBrk="1" hangingPunct="1">
              <a:buFontTx/>
              <a:buChar char="-"/>
            </a:pPr>
            <a:endParaRPr lang="en-US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US" b="0" dirty="0" smtClean="0"/>
              <a:t>Fuzzy stochastic analysis for consideration of </a:t>
            </a:r>
            <a:r>
              <a:rPr lang="en-US" dirty="0" smtClean="0"/>
              <a:t>polymorphic uncertainty</a:t>
            </a:r>
          </a:p>
          <a:p>
            <a:pPr marL="269875" indent="-269875" defTabSz="909638" eaLnBrk="1" hangingPunct="1">
              <a:buFontTx/>
              <a:buChar char="-"/>
            </a:pPr>
            <a:endParaRPr lang="en-US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US" b="0" dirty="0" smtClean="0"/>
              <a:t>Risk for occupant injury, practically </a:t>
            </a:r>
            <a:r>
              <a:rPr lang="en-US" dirty="0" smtClean="0"/>
              <a:t>negligible</a:t>
            </a:r>
          </a:p>
        </p:txBody>
      </p:sp>
      <p:sp>
        <p:nvSpPr>
          <p:cNvPr id="6" name="Textfeld 8"/>
          <p:cNvSpPr txBox="1"/>
          <p:nvPr/>
        </p:nvSpPr>
        <p:spPr>
          <a:xfrm>
            <a:off x="0" y="1160463"/>
            <a:ext cx="2400955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US" sz="1800" dirty="0" smtClean="0"/>
              <a:t>Conclusions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67293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29</a:t>
            </a:fld>
            <a:endParaRPr lang="en-US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83568" y="2971139"/>
            <a:ext cx="7776864" cy="11881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Autofit/>
          </a:bodyPr>
          <a:lstStyle/>
          <a:p>
            <a:pPr algn="ctr" defTabSz="909638" eaLnBrk="1" hangingPunct="1"/>
            <a:r>
              <a:rPr lang="en-US" sz="4000" b="0" dirty="0" smtClean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01305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3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03913" y="225425"/>
            <a:ext cx="29416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Introduction</a:t>
            </a:r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8" name="Text Box 81"/>
          <p:cNvSpPr txBox="1">
            <a:spLocks noChangeArrowheads="1"/>
          </p:cNvSpPr>
          <p:nvPr/>
        </p:nvSpPr>
        <p:spPr bwMode="auto">
          <a:xfrm>
            <a:off x="680401" y="1848713"/>
            <a:ext cx="8101012" cy="37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692" rIns="90000" bIns="14692">
            <a:spAutoFit/>
          </a:bodyPr>
          <a:lstStyle/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ym typeface="Wingdings" pitchFamily="2" charset="2"/>
              </a:rPr>
              <a:t>1 Introduction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2 Numerical model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3 Crash test </a:t>
            </a: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simulation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4</a:t>
            </a: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Consideration of uncertainties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5</a:t>
            </a: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Conclusions</a:t>
            </a:r>
            <a:endParaRPr lang="en-GB" sz="1800" dirty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fld id="{58DF6EFB-1734-4EDE-B1CD-F2F9C233C377}" type="slidenum">
              <a:rPr lang="en-US" sz="1400" b="0" smtClean="0">
                <a:solidFill>
                  <a:srgbClr val="FFFFFF"/>
                </a:solidFill>
                <a:latin typeface="Arial" charset="0"/>
              </a:rPr>
              <a:pPr eaLnBrk="1" hangingPunct="1"/>
              <a:t>30</a:t>
            </a:fld>
            <a:endParaRPr lang="en-US" sz="1400" b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3" name="Textfeld 8"/>
          <p:cNvSpPr txBox="1">
            <a:spLocks noChangeArrowheads="1"/>
          </p:cNvSpPr>
          <p:nvPr/>
        </p:nvSpPr>
        <p:spPr bwMode="auto">
          <a:xfrm>
            <a:off x="0" y="1160740"/>
            <a:ext cx="3739783" cy="369332"/>
          </a:xfrm>
          <a:prstGeom prst="rect">
            <a:avLst/>
          </a:prstGeom>
          <a:solidFill>
            <a:srgbClr val="B3BBC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180000" anchor="ctr">
            <a:spAutoFit/>
          </a:bodyPr>
          <a:lstStyle>
            <a:lvl1pPr marL="574675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r>
              <a:rPr lang="en-GB" sz="1800" dirty="0" smtClean="0">
                <a:cs typeface="Arial" charset="0"/>
              </a:rPr>
              <a:t>Numerical experiment</a:t>
            </a:r>
          </a:p>
        </p:txBody>
      </p:sp>
      <p:sp>
        <p:nvSpPr>
          <p:cNvPr id="15364" name="Fußzeilenplatzhalt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 b="0" smtClean="0">
                <a:solidFill>
                  <a:srgbClr val="FFFFFF"/>
                </a:solidFill>
              </a:rPr>
              <a:t>Institute for Structural Analysis</a:t>
            </a: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4248150" y="225425"/>
            <a:ext cx="466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Appendix</a:t>
            </a:r>
          </a:p>
        </p:txBody>
      </p:sp>
      <p:pic>
        <p:nvPicPr>
          <p:cNvPr id="4098" name="Picture 2" descr="E:\Documents\workspace\MasterThesis\Presentation\figs\t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08820"/>
            <a:ext cx="7574115" cy="465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97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fld id="{58DF6EFB-1734-4EDE-B1CD-F2F9C233C377}" type="slidenum">
              <a:rPr lang="en-US" sz="1400" b="0" smtClean="0">
                <a:solidFill>
                  <a:srgbClr val="FFFFFF"/>
                </a:solidFill>
                <a:latin typeface="Arial" charset="0"/>
              </a:rPr>
              <a:pPr eaLnBrk="1" hangingPunct="1"/>
              <a:t>31</a:t>
            </a:fld>
            <a:endParaRPr lang="en-US" sz="1400" b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3" name="Textfeld 8"/>
          <p:cNvSpPr txBox="1">
            <a:spLocks noChangeArrowheads="1"/>
          </p:cNvSpPr>
          <p:nvPr/>
        </p:nvSpPr>
        <p:spPr bwMode="auto">
          <a:xfrm>
            <a:off x="0" y="1160740"/>
            <a:ext cx="3230028" cy="369332"/>
          </a:xfrm>
          <a:prstGeom prst="rect">
            <a:avLst/>
          </a:prstGeom>
          <a:solidFill>
            <a:srgbClr val="B3BBC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180000" anchor="ctr">
            <a:spAutoFit/>
          </a:bodyPr>
          <a:lstStyle>
            <a:lvl1pPr marL="574675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r>
              <a:rPr lang="en-GB" sz="1800" dirty="0" smtClean="0">
                <a:cs typeface="Arial" charset="0"/>
              </a:rPr>
              <a:t>Connection failure</a:t>
            </a:r>
          </a:p>
        </p:txBody>
      </p:sp>
      <p:sp>
        <p:nvSpPr>
          <p:cNvPr id="15364" name="Fußzeilenplatzhalt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 b="0" smtClean="0">
                <a:solidFill>
                  <a:srgbClr val="FFFFFF"/>
                </a:solidFill>
              </a:rPr>
              <a:t>Institute for Structural Analysis</a:t>
            </a: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4248150" y="225425"/>
            <a:ext cx="466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Appendix</a:t>
            </a:r>
          </a:p>
        </p:txBody>
      </p:sp>
      <p:pic>
        <p:nvPicPr>
          <p:cNvPr id="5122" name="Picture 2" descr="E:\Documents\workspace\MasterThesis\Report\LaTeX\figs\connect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5" y="2312876"/>
            <a:ext cx="8727763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157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fld id="{58DF6EFB-1734-4EDE-B1CD-F2F9C233C377}" type="slidenum">
              <a:rPr lang="en-US" sz="1400" b="0" smtClean="0">
                <a:solidFill>
                  <a:srgbClr val="FFFFFF"/>
                </a:solidFill>
                <a:latin typeface="Arial" charset="0"/>
              </a:rPr>
              <a:pPr eaLnBrk="1" hangingPunct="1"/>
              <a:t>32</a:t>
            </a:fld>
            <a:endParaRPr lang="en-US" sz="1400" b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3" name="Textfeld 8"/>
          <p:cNvSpPr txBox="1">
            <a:spLocks noChangeArrowheads="1"/>
          </p:cNvSpPr>
          <p:nvPr/>
        </p:nvSpPr>
        <p:spPr bwMode="auto">
          <a:xfrm>
            <a:off x="0" y="1160463"/>
            <a:ext cx="3987800" cy="369887"/>
          </a:xfrm>
          <a:prstGeom prst="rect">
            <a:avLst/>
          </a:prstGeom>
          <a:solidFill>
            <a:srgbClr val="B3BBC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180000" anchor="ctr">
            <a:spAutoFit/>
          </a:bodyPr>
          <a:lstStyle>
            <a:lvl1pPr marL="574675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r>
              <a:rPr lang="en-GB" sz="1800" smtClean="0">
                <a:cs typeface="Arial" charset="0"/>
              </a:rPr>
              <a:t>Explicit time integration</a:t>
            </a:r>
          </a:p>
        </p:txBody>
      </p:sp>
      <p:sp>
        <p:nvSpPr>
          <p:cNvPr id="15364" name="Fußzeilenplatzhalt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 b="0" smtClean="0">
                <a:solidFill>
                  <a:srgbClr val="FFFFFF"/>
                </a:solidFill>
              </a:rPr>
              <a:t>Institute for Structural Analysis</a:t>
            </a: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4248150" y="225425"/>
            <a:ext cx="466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Appendix</a:t>
            </a:r>
          </a:p>
        </p:txBody>
      </p:sp>
      <p:sp>
        <p:nvSpPr>
          <p:cNvPr id="14" name="Text 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67544" y="1736812"/>
            <a:ext cx="4248472" cy="4536504"/>
          </a:xfrm>
          <a:prstGeom prst="rect">
            <a:avLst/>
          </a:prstGeom>
          <a:blipFill rotWithShape="1">
            <a:blip r:embed="rId2"/>
            <a:stretch>
              <a:fillRect l="-3443" t="-672"/>
            </a:stretch>
          </a:blipFill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r>
              <a:rPr lang="el-GR">
                <a:noFill/>
                <a:cs typeface="Arial" charset="0"/>
              </a:rPr>
              <a:t> </a:t>
            </a:r>
          </a:p>
        </p:txBody>
      </p:sp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808163"/>
            <a:ext cx="477202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751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6897379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US" sz="1800" dirty="0" smtClean="0"/>
              <a:t>Statistical evaluation of model and </a:t>
            </a:r>
            <a:r>
              <a:rPr lang="en-US" sz="1800" dirty="0" err="1" smtClean="0"/>
              <a:t>metamodel</a:t>
            </a:r>
            <a:endParaRPr lang="en-GB" sz="1800" dirty="0"/>
          </a:p>
        </p:txBody>
      </p:sp>
      <p:pic>
        <p:nvPicPr>
          <p:cNvPr id="9218" name="Picture 2" descr="E:\Documents\workspace\MasterThesis\Presentation\ANIMATION\R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0" y="2384884"/>
            <a:ext cx="5047926" cy="225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>
                <a:off x="878801" y="1808820"/>
                <a:ext cx="3909223" cy="4680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45501" rIns="91001" bIns="45501">
                <a:normAutofit/>
              </a:bodyPr>
              <a:lstStyle/>
              <a:p>
                <a:pPr defTabSz="909638" eaLnBrk="1" hangingPunct="1"/>
                <a:r>
                  <a:rPr lang="en-US" sz="1800" b="0" dirty="0" smtClean="0">
                    <a:ea typeface="Cambria Math"/>
                  </a:rPr>
                  <a:t>Coefficient of Determination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18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10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801" y="1808820"/>
                <a:ext cx="3909223" cy="468052"/>
              </a:xfrm>
              <a:prstGeom prst="rect">
                <a:avLst/>
              </a:prstGeom>
              <a:blipFill rotWithShape="1">
                <a:blip r:embed="rId3"/>
                <a:stretch>
                  <a:fillRect l="-3588" b="-14286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5516" y="5337212"/>
                <a:ext cx="5954194" cy="856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𝑆𝑆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𝑆𝑆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𝑟𝑒𝑠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𝑒𝑥𝑝𝑙𝑎𝑖𝑛𝑒𝑑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𝑣𝑎𝑟𝑖𝑎𝑛𝑐𝑒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𝑡𝑜𝑡𝑎𝑙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𝑣𝑎𝑟𝑖𝑎𝑛𝑐𝑒</m:t>
                          </m:r>
                        </m:den>
                      </m:f>
                    </m:oMath>
                  </m:oMathPara>
                </a14:m>
                <a:endParaRPr lang="el-GR" sz="2400" b="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6" y="5337212"/>
                <a:ext cx="5954194" cy="8560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4685050"/>
                  </p:ext>
                </p:extLst>
              </p:nvPr>
            </p:nvGraphicFramePr>
            <p:xfrm>
              <a:off x="5868144" y="3284984"/>
              <a:ext cx="3142614" cy="1554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/>
                    <a:gridCol w="1175067"/>
                    <a:gridCol w="1175067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l-GR" sz="1400" dirty="0"/>
                        </a:p>
                      </a:txBody>
                      <a:tcPr anchor="ctr">
                        <a:solidFill>
                          <a:srgbClr val="001D4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 smtClean="0"/>
                            <a:t>Linear</a:t>
                          </a:r>
                          <a:r>
                            <a:rPr lang="en-US" sz="1400" b="0" baseline="0" dirty="0" smtClean="0"/>
                            <a:t> </a:t>
                          </a:r>
                        </a:p>
                        <a:p>
                          <a:pPr algn="ctr"/>
                          <a:r>
                            <a:rPr lang="en-US" sz="1400" b="0" baseline="0" dirty="0" smtClean="0"/>
                            <a:t>regression</a:t>
                          </a:r>
                          <a:endParaRPr lang="el-GR" sz="1400" b="0" dirty="0"/>
                        </a:p>
                      </a:txBody>
                      <a:tcPr anchor="ctr">
                        <a:solidFill>
                          <a:srgbClr val="001D4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 smtClean="0"/>
                            <a:t>Quadratic </a:t>
                          </a:r>
                        </a:p>
                        <a:p>
                          <a:pPr algn="ctr"/>
                          <a:r>
                            <a:rPr lang="en-US" sz="1400" b="0" dirty="0" smtClean="0"/>
                            <a:t>regression</a:t>
                          </a:r>
                          <a:endParaRPr lang="el-GR" sz="1400" b="0" dirty="0"/>
                        </a:p>
                      </a:txBody>
                      <a:tcPr anchor="ctr">
                        <a:solidFill>
                          <a:srgbClr val="001D4B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FE </a:t>
                          </a:r>
                        </a:p>
                        <a:p>
                          <a:pPr algn="ctr"/>
                          <a:r>
                            <a:rPr lang="en-US" sz="1400" dirty="0" smtClean="0"/>
                            <a:t>model</a:t>
                          </a:r>
                          <a:endParaRPr lang="el-G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77.5 %</a:t>
                          </a:r>
                          <a:endParaRPr lang="el-G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87.1 %</a:t>
                          </a:r>
                          <a:endParaRPr lang="el-GR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meta-</a:t>
                          </a:r>
                        </a:p>
                        <a:p>
                          <a:pPr algn="ctr"/>
                          <a:r>
                            <a:rPr lang="en-US" sz="1400" dirty="0" smtClean="0"/>
                            <a:t>model</a:t>
                          </a:r>
                          <a:endParaRPr lang="el-G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82.9 %</a:t>
                          </a:r>
                          <a:endParaRPr lang="el-G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87.9 %</a:t>
                          </a:r>
                          <a:endParaRPr lang="el-GR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4685050"/>
                  </p:ext>
                </p:extLst>
              </p:nvPr>
            </p:nvGraphicFramePr>
            <p:xfrm>
              <a:off x="5868144" y="3284984"/>
              <a:ext cx="3142614" cy="1554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/>
                    <a:gridCol w="1175067"/>
                    <a:gridCol w="1175067"/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 anchor="ctr">
                        <a:blipFill rotWithShape="1">
                          <a:blip r:embed="rId5"/>
                          <a:stretch>
                            <a:fillRect l="-769" t="-1176" r="-296923" b="-2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 smtClean="0"/>
                            <a:t>Linear</a:t>
                          </a:r>
                          <a:r>
                            <a:rPr lang="en-US" sz="1400" b="0" baseline="0" dirty="0" smtClean="0"/>
                            <a:t> </a:t>
                          </a:r>
                        </a:p>
                        <a:p>
                          <a:pPr algn="ctr"/>
                          <a:r>
                            <a:rPr lang="en-US" sz="1400" b="0" baseline="0" dirty="0" smtClean="0"/>
                            <a:t>regression</a:t>
                          </a:r>
                          <a:endParaRPr lang="el-GR" sz="1400" b="0" dirty="0"/>
                        </a:p>
                      </a:txBody>
                      <a:tcPr anchor="ctr">
                        <a:solidFill>
                          <a:srgbClr val="001D4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 smtClean="0"/>
                            <a:t>Quadratic </a:t>
                          </a:r>
                        </a:p>
                        <a:p>
                          <a:pPr algn="ctr"/>
                          <a:r>
                            <a:rPr lang="en-US" sz="1400" b="0" dirty="0" smtClean="0"/>
                            <a:t>regression</a:t>
                          </a:r>
                          <a:endParaRPr lang="el-GR" sz="1400" b="0" dirty="0"/>
                        </a:p>
                      </a:txBody>
                      <a:tcPr anchor="ctr">
                        <a:solidFill>
                          <a:srgbClr val="001D4B"/>
                        </a:solid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FE </a:t>
                          </a:r>
                        </a:p>
                        <a:p>
                          <a:pPr algn="ctr"/>
                          <a:r>
                            <a:rPr lang="en-US" sz="1400" dirty="0" smtClean="0"/>
                            <a:t>model</a:t>
                          </a:r>
                          <a:endParaRPr lang="el-G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77.5 %</a:t>
                          </a:r>
                          <a:endParaRPr lang="el-G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87.1 %</a:t>
                          </a:r>
                          <a:endParaRPr lang="el-GR" dirty="0"/>
                        </a:p>
                      </a:txBody>
                      <a:tcPr anchor="ctr"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meta-</a:t>
                          </a:r>
                        </a:p>
                        <a:p>
                          <a:pPr algn="ctr"/>
                          <a:r>
                            <a:rPr lang="en-US" sz="1400" dirty="0" smtClean="0"/>
                            <a:t>model</a:t>
                          </a:r>
                          <a:endParaRPr lang="el-GR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82.9 %</a:t>
                          </a:r>
                          <a:endParaRPr lang="el-G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87.9 %</a:t>
                          </a:r>
                          <a:endParaRPr lang="el-GR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915074" y="2582906"/>
            <a:ext cx="3049414" cy="810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rmAutofit/>
          </a:bodyPr>
          <a:lstStyle/>
          <a:p>
            <a:pPr algn="ctr" defTabSz="909638" eaLnBrk="1" hangingPunct="1"/>
            <a:r>
              <a:rPr lang="en-US" sz="1800" dirty="0" smtClean="0">
                <a:ea typeface="Cambria Math"/>
              </a:rPr>
              <a:t>Multivariate</a:t>
            </a:r>
            <a:r>
              <a:rPr lang="en-US" sz="1800" b="0" dirty="0" smtClean="0">
                <a:ea typeface="Cambria Math"/>
              </a:rPr>
              <a:t> linear and quadratic regression</a:t>
            </a:r>
            <a:endParaRPr lang="en-US" sz="1800" b="0" dirty="0">
              <a:ea typeface="Cambria Math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248150" y="225425"/>
            <a:ext cx="466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39624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fld id="{58DF6EFB-1734-4EDE-B1CD-F2F9C233C377}" type="slidenum">
              <a:rPr lang="en-US" sz="1400" b="0" smtClean="0">
                <a:solidFill>
                  <a:srgbClr val="FFFFFF"/>
                </a:solidFill>
                <a:latin typeface="Arial" charset="0"/>
              </a:rPr>
              <a:pPr eaLnBrk="1" hangingPunct="1"/>
              <a:t>34</a:t>
            </a:fld>
            <a:endParaRPr lang="en-US" sz="1400" b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3" name="Textfeld 8"/>
          <p:cNvSpPr txBox="1">
            <a:spLocks noChangeArrowheads="1"/>
          </p:cNvSpPr>
          <p:nvPr/>
        </p:nvSpPr>
        <p:spPr bwMode="auto">
          <a:xfrm>
            <a:off x="0" y="1160740"/>
            <a:ext cx="3938555" cy="369332"/>
          </a:xfrm>
          <a:prstGeom prst="rect">
            <a:avLst/>
          </a:prstGeom>
          <a:solidFill>
            <a:srgbClr val="B3BBC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180000" anchor="ctr">
            <a:spAutoFit/>
          </a:bodyPr>
          <a:lstStyle>
            <a:lvl1pPr marL="574675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r>
              <a:rPr lang="en-GB" sz="1800" dirty="0" smtClean="0">
                <a:cs typeface="Arial" charset="0"/>
              </a:rPr>
              <a:t>HIC and ASI calculation</a:t>
            </a:r>
          </a:p>
        </p:txBody>
      </p:sp>
      <p:sp>
        <p:nvSpPr>
          <p:cNvPr id="15364" name="Fußzeilenplatzhalt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 b="0" smtClean="0">
                <a:solidFill>
                  <a:srgbClr val="FFFFFF"/>
                </a:solidFill>
              </a:rPr>
              <a:t>Institute for Structural Analysis</a:t>
            </a: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4248150" y="225425"/>
            <a:ext cx="466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Appendix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374" y="2259014"/>
            <a:ext cx="4189794" cy="73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08046"/>
            <a:ext cx="4223939" cy="85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184482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/>
              <a:t>Head Injury Criterion (HIC)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endParaRPr lang="en-GB" b="0" dirty="0"/>
          </a:p>
          <a:p>
            <a:pPr defTabSz="909638" eaLnBrk="1" hangingPunct="1"/>
            <a:endParaRPr lang="en-US" dirty="0" smtClean="0"/>
          </a:p>
          <a:p>
            <a:pPr defTabSz="909638" eaLnBrk="1" hangingPunct="1"/>
            <a:endParaRPr lang="en-US" dirty="0"/>
          </a:p>
          <a:p>
            <a:pPr defTabSz="909638" eaLnBrk="1" hangingPunct="1"/>
            <a:endParaRPr lang="en-US" dirty="0" smtClean="0"/>
          </a:p>
          <a:p>
            <a:pPr defTabSz="909638" eaLnBrk="1" hangingPunct="1"/>
            <a:endParaRPr lang="en-US" dirty="0"/>
          </a:p>
          <a:p>
            <a:pPr defTabSz="909638" eaLnBrk="1" hangingPunct="1"/>
            <a:endParaRPr lang="en-US" dirty="0" smtClean="0"/>
          </a:p>
          <a:p>
            <a:pPr defTabSz="909638" eaLnBrk="1" hangingPunct="1"/>
            <a:endParaRPr lang="en-US" dirty="0" smtClean="0"/>
          </a:p>
          <a:p>
            <a:pPr defTabSz="909638" eaLnBrk="1" hangingPunct="1"/>
            <a:endParaRPr lang="en-US" dirty="0"/>
          </a:p>
          <a:p>
            <a:pPr defTabSz="909638" eaLnBrk="1" hangingPunct="1"/>
            <a:endParaRPr lang="en-US" dirty="0" smtClean="0"/>
          </a:p>
          <a:p>
            <a:pPr defTabSz="909638" eaLnBrk="1" hangingPunct="1"/>
            <a:endParaRPr lang="el-GR" dirty="0"/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/>
              <a:t>Acceleration Severity Index (ASI)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2448" y="3067537"/>
                <a:ext cx="2345701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𝛼</m:t>
                      </m:r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l-GR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l-GR" b="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l-GR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l-GR" b="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l-GR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448" y="3067537"/>
                <a:ext cx="2345701" cy="5934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65277" y="3787617"/>
                <a:ext cx="1172850" cy="357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,</m:t>
                      </m:r>
                      <m:sSub>
                        <m:sSubPr>
                          <m:ctrlP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,</m:t>
                      </m:r>
                      <m:sSub>
                        <m:sSubPr>
                          <m:ctrlP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l-GR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277" y="3787617"/>
                <a:ext cx="1172850" cy="357983"/>
              </a:xfrm>
              <a:prstGeom prst="rect">
                <a:avLst/>
              </a:prstGeom>
              <a:blipFill rotWithShape="1">
                <a:blip r:embed="rId5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 bwMode="auto">
          <a:xfrm>
            <a:off x="3203848" y="3967637"/>
            <a:ext cx="648072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3954342" y="3787617"/>
            <a:ext cx="3571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Filtered with CFC_1000</a:t>
            </a:r>
            <a:endParaRPr lang="el-GR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43708" y="5871687"/>
                <a:ext cx="1172850" cy="364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,</m:t>
                      </m:r>
                      <m:sSub>
                        <m:sSubPr>
                          <m:ctrlP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l-GR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,</m:t>
                      </m:r>
                      <m:sSub>
                        <m:sSubPr>
                          <m:ctrlP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l-GR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l-GR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708" y="5871687"/>
                <a:ext cx="1172850" cy="364202"/>
              </a:xfrm>
              <a:prstGeom prst="rect">
                <a:avLst/>
              </a:prstGeom>
              <a:blipFill rotWithShape="1">
                <a:blip r:embed="rId6"/>
                <a:stretch>
                  <a:fillRect r="-5729" b="-16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851920" y="5911853"/>
            <a:ext cx="3571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Filtered with CFC_180</a:t>
            </a:r>
            <a:endParaRPr lang="el-GR" b="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095836" y="6091873"/>
            <a:ext cx="648072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51265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fld id="{58DF6EFB-1734-4EDE-B1CD-F2F9C233C377}" type="slidenum">
              <a:rPr lang="en-US" sz="1400" b="0" smtClean="0">
                <a:solidFill>
                  <a:srgbClr val="FFFFFF"/>
                </a:solidFill>
                <a:latin typeface="Arial" charset="0"/>
              </a:rPr>
              <a:pPr eaLnBrk="1" hangingPunct="1"/>
              <a:t>35</a:t>
            </a:fld>
            <a:endParaRPr lang="en-US" sz="1400" b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3" name="Textfeld 8"/>
          <p:cNvSpPr txBox="1">
            <a:spLocks noChangeArrowheads="1"/>
          </p:cNvSpPr>
          <p:nvPr/>
        </p:nvSpPr>
        <p:spPr bwMode="auto">
          <a:xfrm>
            <a:off x="0" y="1160740"/>
            <a:ext cx="2430130" cy="369332"/>
          </a:xfrm>
          <a:prstGeom prst="rect">
            <a:avLst/>
          </a:prstGeom>
          <a:solidFill>
            <a:srgbClr val="B3BBC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180000" anchor="ctr">
            <a:spAutoFit/>
          </a:bodyPr>
          <a:lstStyle>
            <a:lvl1pPr marL="574675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r>
              <a:rPr lang="en-GB" sz="1800" dirty="0" smtClean="0">
                <a:cs typeface="Arial" charset="0"/>
              </a:rPr>
              <a:t>Weld failure</a:t>
            </a:r>
          </a:p>
        </p:txBody>
      </p:sp>
      <p:sp>
        <p:nvSpPr>
          <p:cNvPr id="15364" name="Fußzeilenplatzhalt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 b="0" smtClean="0">
                <a:solidFill>
                  <a:srgbClr val="FFFFFF"/>
                </a:solidFill>
              </a:rPr>
              <a:t>Institute for Structural Analysis</a:t>
            </a: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4248150" y="225425"/>
            <a:ext cx="466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Appendix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15" y="1916832"/>
            <a:ext cx="4816438" cy="272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7849" y="2690242"/>
            <a:ext cx="1404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Where</a:t>
            </a:r>
            <a:endParaRPr lang="el-GR" b="0" dirty="0"/>
          </a:p>
        </p:txBody>
      </p:sp>
    </p:spTree>
    <p:extLst>
      <p:ext uri="{BB962C8B-B14F-4D97-AF65-F5344CB8AC3E}">
        <p14:creationId xmlns:p14="http://schemas.microsoft.com/office/powerpoint/2010/main" val="1270168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fld id="{58DF6EFB-1734-4EDE-B1CD-F2F9C233C377}" type="slidenum">
              <a:rPr lang="en-US" sz="1400" b="0" smtClean="0">
                <a:solidFill>
                  <a:srgbClr val="FFFFFF"/>
                </a:solidFill>
                <a:latin typeface="Arial" charset="0"/>
              </a:rPr>
              <a:pPr eaLnBrk="1" hangingPunct="1"/>
              <a:t>36</a:t>
            </a:fld>
            <a:endParaRPr lang="en-US" sz="1400" b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3" name="Textfeld 8"/>
          <p:cNvSpPr txBox="1">
            <a:spLocks noChangeArrowheads="1"/>
          </p:cNvSpPr>
          <p:nvPr/>
        </p:nvSpPr>
        <p:spPr bwMode="auto">
          <a:xfrm>
            <a:off x="0" y="1160740"/>
            <a:ext cx="854378" cy="369332"/>
          </a:xfrm>
          <a:prstGeom prst="rect">
            <a:avLst/>
          </a:prstGeom>
          <a:solidFill>
            <a:srgbClr val="B3BBC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180000" anchor="ctr">
            <a:spAutoFit/>
          </a:bodyPr>
          <a:lstStyle>
            <a:lvl1pPr marL="574675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endParaRPr lang="en-GB" sz="1800" dirty="0" smtClean="0">
              <a:cs typeface="Arial" charset="0"/>
            </a:endParaRPr>
          </a:p>
        </p:txBody>
      </p:sp>
      <p:sp>
        <p:nvSpPr>
          <p:cNvPr id="15364" name="Fußzeilenplatzhalt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rgbClr val="001D4B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 b="0" smtClean="0">
                <a:solidFill>
                  <a:srgbClr val="FFFFFF"/>
                </a:solidFill>
              </a:rPr>
              <a:t>Institute for Structural Analysis</a:t>
            </a: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4248150" y="225425"/>
            <a:ext cx="466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 smtClean="0">
                <a:solidFill>
                  <a:srgbClr val="FFFFFF"/>
                </a:solidFill>
                <a:cs typeface="Arial" charset="0"/>
                <a:sym typeface="Wingdings" pitchFamily="2" charset="2"/>
              </a:rPr>
              <a:t>Appendix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87624" y="3104964"/>
                <a:ext cx="1980220" cy="360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HIC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36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, </m:t>
                      </m:r>
                      <m:sSub>
                        <m:sSubPr>
                          <m:ctrlP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HIC</m:t>
                          </m:r>
                          <m:r>
                            <a:rPr lang="en-US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36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l-GR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𝐟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HIC</m:t>
                          </m:r>
                          <m:r>
                            <a:rPr lang="en-US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36</m:t>
                          </m:r>
                        </m:sub>
                      </m:sSub>
                    </m:oMath>
                  </m:oMathPara>
                </a14:m>
                <a:endParaRPr lang="el-GR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104964"/>
                <a:ext cx="1980220" cy="360740"/>
              </a:xfrm>
              <a:prstGeom prst="rect">
                <a:avLst/>
              </a:prstGeom>
              <a:blipFill rotWithShape="1">
                <a:blip r:embed="rId2"/>
                <a:stretch>
                  <a:fillRect r="-830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63888" y="4833156"/>
                <a:ext cx="3837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HIC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36</m:t>
                      </m:r>
                    </m:oMath>
                  </m:oMathPara>
                </a14:m>
                <a:endParaRPr lang="el-GR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833156"/>
                <a:ext cx="383777" cy="338554"/>
              </a:xfrm>
              <a:prstGeom prst="rect">
                <a:avLst/>
              </a:prstGeom>
              <a:blipFill rotWithShape="1">
                <a:blip r:embed="rId3"/>
                <a:stretch>
                  <a:fillRect r="-825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38084" y="3753036"/>
                <a:ext cx="2304256" cy="361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l-GR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𝛍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HIC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36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, </m:t>
                      </m:r>
                      <m:sSub>
                        <m:sSubPr>
                          <m:ctrlP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l-GR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𝛔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HIC</m:t>
                          </m:r>
                          <m:r>
                            <a:rPr lang="en-US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36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, </m:t>
                      </m:r>
                      <m:sSub>
                        <m:sSubPr>
                          <m:ctrlPr>
                            <a:rPr lang="el-GR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𝐏</m:t>
                              </m:r>
                            </m:e>
                          </m:acc>
                        </m:e>
                        <m:sub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𝐟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HIC</m:t>
                          </m:r>
                          <m:r>
                            <a:rPr lang="en-US" b="0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36</m:t>
                          </m:r>
                        </m:sub>
                      </m:sSub>
                    </m:oMath>
                  </m:oMathPara>
                </a14:m>
                <a:endParaRPr lang="el-GR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084" y="3753036"/>
                <a:ext cx="2304256" cy="3611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957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4</a:t>
            </a:fld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2739189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Passive Safety</a:t>
            </a:r>
            <a:endParaRPr lang="en-GB" sz="1800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03913" y="225425"/>
            <a:ext cx="29416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Introduction</a:t>
            </a:r>
          </a:p>
        </p:txBody>
      </p:sp>
      <p:pic>
        <p:nvPicPr>
          <p:cNvPr id="1026" name="Picture 2" descr="E:\Documents\workspace\MasterThesis\Report\LaTeX\figs\cras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275" y="2420888"/>
            <a:ext cx="312736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\workspace\MasterThesis\Report\LaTeX\figs\cras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2" y="2420888"/>
            <a:ext cx="357308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414090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Non-passively safe column</a:t>
            </a:r>
            <a:endParaRPr lang="el-GR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5724128" y="5411565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Passively safe column</a:t>
            </a:r>
            <a:endParaRPr lang="el-GR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5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1160748"/>
            <a:ext cx="8131691" cy="677108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2000" dirty="0" smtClean="0"/>
              <a:t>EN 12767 </a:t>
            </a:r>
          </a:p>
          <a:p>
            <a:pPr marL="576000"/>
            <a:r>
              <a:rPr lang="en-GB" sz="1800" dirty="0" smtClean="0"/>
              <a:t>Passive safety of support structures for road equipment</a:t>
            </a:r>
            <a:endParaRPr lang="en-GB" sz="1800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83568" y="2132856"/>
            <a:ext cx="7128792" cy="45365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45501" rIns="91001" bIns="45501">
            <a:noAutofit/>
          </a:bodyPr>
          <a:lstStyle/>
          <a:p>
            <a:pPr marL="269875" indent="-269875" defTabSz="909638" eaLnBrk="1" hangingPunct="1">
              <a:buFontTx/>
              <a:buChar char="-"/>
            </a:pPr>
            <a:r>
              <a:rPr lang="en-GB" b="0" dirty="0"/>
              <a:t>Impact test method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/>
              <a:t>Standardization of the impact test</a:t>
            </a:r>
          </a:p>
          <a:p>
            <a:pPr marL="269875" indent="-269875" defTabSz="909638" eaLnBrk="1" hangingPunct="1">
              <a:buFontTx/>
              <a:buChar char="-"/>
            </a:pPr>
            <a:endParaRPr lang="el-GR" b="0" dirty="0" smtClean="0"/>
          </a:p>
          <a:p>
            <a:pPr marL="269875" indent="-269875" defTabSz="909638" eaLnBrk="1" hangingPunct="1">
              <a:buFontTx/>
              <a:buChar char="-"/>
            </a:pPr>
            <a:r>
              <a:rPr lang="en-GB" b="0" dirty="0"/>
              <a:t>Speed classes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/>
              <a:t>50 </a:t>
            </a:r>
            <a:r>
              <a:rPr lang="en-GB" b="0" dirty="0" smtClean="0"/>
              <a:t>   </a:t>
            </a:r>
            <a:r>
              <a:rPr lang="el-GR" b="0" dirty="0" smtClean="0"/>
              <a:t>      </a:t>
            </a:r>
            <a:r>
              <a:rPr lang="en-GB" b="0" dirty="0" smtClean="0"/>
              <a:t>35 </a:t>
            </a:r>
            <a:r>
              <a:rPr lang="en-GB" b="0" dirty="0"/>
              <a:t>and 50 km/h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/>
              <a:t>70 </a:t>
            </a:r>
            <a:r>
              <a:rPr lang="el-GR" b="0" dirty="0"/>
              <a:t> </a:t>
            </a:r>
            <a:r>
              <a:rPr lang="el-GR" b="0" dirty="0" smtClean="0"/>
              <a:t>   </a:t>
            </a:r>
            <a:r>
              <a:rPr lang="en-GB" b="0" dirty="0" smtClean="0"/>
              <a:t>   </a:t>
            </a:r>
            <a:r>
              <a:rPr lang="el-GR" b="0" dirty="0" smtClean="0"/>
              <a:t>  </a:t>
            </a:r>
            <a:r>
              <a:rPr lang="en-GB" b="0" dirty="0" smtClean="0"/>
              <a:t>35 </a:t>
            </a:r>
            <a:r>
              <a:rPr lang="en-GB" b="0" dirty="0"/>
              <a:t>and </a:t>
            </a:r>
            <a:r>
              <a:rPr lang="el-GR" b="0" dirty="0" smtClean="0"/>
              <a:t>7</a:t>
            </a:r>
            <a:r>
              <a:rPr lang="en-GB" b="0" dirty="0" smtClean="0"/>
              <a:t>0 </a:t>
            </a:r>
            <a:r>
              <a:rPr lang="en-GB" b="0" dirty="0"/>
              <a:t>km/h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/>
              <a:t>100 </a:t>
            </a:r>
            <a:r>
              <a:rPr lang="el-GR" b="0" dirty="0"/>
              <a:t> </a:t>
            </a:r>
            <a:r>
              <a:rPr lang="el-GR" b="0" dirty="0" smtClean="0"/>
              <a:t>   </a:t>
            </a:r>
            <a:r>
              <a:rPr lang="en-GB" b="0" dirty="0" smtClean="0"/>
              <a:t>   </a:t>
            </a:r>
            <a:r>
              <a:rPr lang="en-GB" b="0" dirty="0"/>
              <a:t>35 and 100 km/h</a:t>
            </a:r>
          </a:p>
          <a:p>
            <a:pPr defTabSz="909638" eaLnBrk="1" hangingPunct="1"/>
            <a:endParaRPr lang="el-GR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b="0" dirty="0" smtClean="0"/>
              <a:t>Classification of support structures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 smtClean="0"/>
              <a:t>High Energy absorption (HE)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 smtClean="0"/>
              <a:t>Low Energy absorption  (LE)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 smtClean="0"/>
              <a:t>No Energy absorption    (NE)</a:t>
            </a:r>
          </a:p>
          <a:p>
            <a:pPr defTabSz="909638" eaLnBrk="1" hangingPunct="1"/>
            <a:endParaRPr lang="en-GB" b="0" dirty="0"/>
          </a:p>
          <a:p>
            <a:pPr marL="269875" indent="-269875" defTabSz="909638" eaLnBrk="1" hangingPunct="1">
              <a:buFontTx/>
              <a:buChar char="-"/>
            </a:pPr>
            <a:r>
              <a:rPr lang="en-GB" b="0" dirty="0" smtClean="0"/>
              <a:t>Requirements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 smtClean="0"/>
              <a:t>Predictable behaviour of the tested item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r>
              <a:rPr lang="en-GB" b="0" dirty="0" smtClean="0"/>
              <a:t>Limits for impact severity measures</a:t>
            </a:r>
          </a:p>
          <a:p>
            <a:pPr lvl="1" defTabSz="909638" eaLnBrk="1" hangingPunct="1"/>
            <a:endParaRPr lang="en-GB" b="0" dirty="0" smtClean="0"/>
          </a:p>
          <a:p>
            <a:pPr lvl="1" defTabSz="909638" eaLnBrk="1" hangingPunct="1"/>
            <a:endParaRPr lang="en-GB" b="0" dirty="0" smtClean="0"/>
          </a:p>
          <a:p>
            <a:pPr lvl="1" defTabSz="909638" eaLnBrk="1" hangingPunct="1"/>
            <a:r>
              <a:rPr lang="en-GB" b="0" dirty="0" smtClean="0"/>
              <a:t> </a:t>
            </a:r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endParaRPr lang="en-GB" b="0" dirty="0" smtClean="0"/>
          </a:p>
          <a:p>
            <a:pPr marL="800100" lvl="1" indent="-342900" defTabSz="909638" eaLnBrk="1" hangingPunct="1">
              <a:buFont typeface="Arial" pitchFamily="34" charset="0"/>
              <a:buChar char="•"/>
            </a:pPr>
            <a:endParaRPr lang="en-GB" b="0" dirty="0" smtClean="0"/>
          </a:p>
          <a:p>
            <a:pPr lvl="1" defTabSz="909638" eaLnBrk="1" hangingPunct="1"/>
            <a:endParaRPr lang="en-GB" b="0" dirty="0" smtClean="0"/>
          </a:p>
          <a:p>
            <a:pPr marL="269875" indent="-269875" defTabSz="909638" eaLnBrk="1" hangingPunct="1"/>
            <a:endParaRPr lang="en-GB" b="0" dirty="0" smtClean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799692" y="3284984"/>
            <a:ext cx="612068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799692" y="3537012"/>
            <a:ext cx="612068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943708" y="3753036"/>
            <a:ext cx="468052" cy="0"/>
          </a:xfrm>
          <a:prstGeom prst="straightConnector1">
            <a:avLst/>
          </a:prstGeom>
          <a:noFill/>
          <a:ln w="31750" cap="rnd" cmpd="sng" algn="ctr">
            <a:solidFill>
              <a:srgbClr val="001D4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903913" y="225425"/>
            <a:ext cx="29416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426788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6</a:t>
            </a:fld>
            <a:endParaRPr lang="en-US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03913" y="225425"/>
            <a:ext cx="29416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Introduction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168352" cy="480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0" y="1160463"/>
            <a:ext cx="3651297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The studied structure</a:t>
            </a:r>
            <a:endParaRPr lang="en-GB" sz="1800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52" y="980728"/>
            <a:ext cx="5153940" cy="40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658" y="5049180"/>
            <a:ext cx="2212492" cy="151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20" y="5337212"/>
            <a:ext cx="1826024" cy="125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85184"/>
            <a:ext cx="696838" cy="3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077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7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Numerical </a:t>
            </a: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model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6" name="Text Box 81"/>
          <p:cNvSpPr txBox="1">
            <a:spLocks noChangeArrowheads="1"/>
          </p:cNvSpPr>
          <p:nvPr/>
        </p:nvSpPr>
        <p:spPr bwMode="auto">
          <a:xfrm>
            <a:off x="680401" y="1848713"/>
            <a:ext cx="8101012" cy="37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4692" rIns="90000" bIns="14692">
            <a:spAutoFit/>
          </a:bodyPr>
          <a:lstStyle/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1 Introduction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ym typeface="Wingdings" pitchFamily="2" charset="2"/>
              </a:rPr>
              <a:t>2 Numerical model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3 Crash test </a:t>
            </a: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simulation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4</a:t>
            </a: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Consideration of uncertainties</a:t>
            </a:r>
          </a:p>
          <a:p>
            <a:pPr marL="180975" indent="-180975">
              <a:spcBef>
                <a:spcPct val="20000"/>
              </a:spcBef>
            </a:pPr>
            <a:endParaRPr lang="en-GB" sz="2800" dirty="0" smtClean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  <a:p>
            <a:pPr marL="180975" indent="-180975">
              <a:spcBef>
                <a:spcPct val="20000"/>
              </a:spcBef>
            </a:pPr>
            <a:r>
              <a:rPr lang="en-GB" sz="18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5</a:t>
            </a:r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 Conclusions</a:t>
            </a:r>
            <a:endParaRPr lang="en-GB" sz="1800" dirty="0">
              <a:solidFill>
                <a:schemeClr val="bg1">
                  <a:lumMod val="65000"/>
                </a:schemeClr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8</a:t>
            </a:fld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5167738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Numerical model of the structure</a:t>
            </a:r>
            <a:endParaRPr lang="en-GB" sz="1800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46" y="1903899"/>
            <a:ext cx="2182149" cy="212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Numerical </a:t>
            </a: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model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00345"/>
            <a:ext cx="1263764" cy="210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53" y="4754667"/>
            <a:ext cx="2190484" cy="123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E:\Documents\workspace\MasterThesis\Presentation\ANIMATION\conec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43599"/>
            <a:ext cx="1735044" cy="15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5" y="1529795"/>
            <a:ext cx="2691697" cy="506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7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D9F207-7ADF-4448-A920-EF6C2AE92327}" type="slidenum">
              <a:rPr lang="en-US"/>
              <a:pPr/>
              <a:t>9</a:t>
            </a:fld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0" y="1160463"/>
            <a:ext cx="2559653" cy="369332"/>
          </a:xfrm>
          <a:prstGeom prst="rect">
            <a:avLst/>
          </a:prstGeom>
          <a:solidFill>
            <a:srgbClr val="B3BBC9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rIns="180000" anchor="ctr">
            <a:spAutoFit/>
          </a:bodyPr>
          <a:lstStyle/>
          <a:p>
            <a:pPr marL="576000"/>
            <a:r>
              <a:rPr lang="en-GB" sz="1800" dirty="0" smtClean="0"/>
              <a:t>Base support</a:t>
            </a:r>
            <a:endParaRPr lang="en-GB" sz="1800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1187450" y="6645275"/>
            <a:ext cx="7561263" cy="212725"/>
          </a:xfrm>
        </p:spPr>
        <p:txBody>
          <a:bodyPr/>
          <a:lstStyle/>
          <a:p>
            <a:r>
              <a:rPr lang="en-GB" dirty="0" smtClean="0"/>
              <a:t>Institute for Structural Analysis</a:t>
            </a:r>
            <a:endParaRPr lang="en-GB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47964" y="225425"/>
            <a:ext cx="46695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80975" indent="-180975" algn="r">
              <a:spcBef>
                <a:spcPct val="20000"/>
              </a:spcBef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Numerical </a:t>
            </a:r>
            <a:r>
              <a:rPr lang="en-GB" dirty="0" smtClean="0">
                <a:solidFill>
                  <a:schemeClr val="bg1"/>
                </a:solidFill>
                <a:sym typeface="Wingdings" pitchFamily="2" charset="2"/>
              </a:rPr>
              <a:t>model</a:t>
            </a:r>
            <a:endParaRPr lang="en-GB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0905"/>
            <a:ext cx="3565378" cy="185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3278691" cy="148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E:\Documents\workspace\MasterThesis\Presentation\figs\spr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18369"/>
            <a:ext cx="3173448" cy="17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092280" y="3790165"/>
            <a:ext cx="1860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Elastic springs</a:t>
            </a:r>
            <a:endParaRPr lang="el-GR" b="0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>
            <a:stCxn id="45" idx="2"/>
          </p:cNvCxnSpPr>
          <p:nvPr/>
        </p:nvCxnSpPr>
        <p:spPr bwMode="auto">
          <a:xfrm>
            <a:off x="8022590" y="4128719"/>
            <a:ext cx="221818" cy="1280501"/>
          </a:xfrm>
          <a:prstGeom prst="straightConnector1">
            <a:avLst/>
          </a:prstGeom>
          <a:noFill/>
          <a:ln w="19050" cap="rnd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>
            <a:stCxn id="45" idx="2"/>
          </p:cNvCxnSpPr>
          <p:nvPr/>
        </p:nvCxnSpPr>
        <p:spPr bwMode="auto">
          <a:xfrm flipH="1">
            <a:off x="6109092" y="4128719"/>
            <a:ext cx="1913498" cy="1640541"/>
          </a:xfrm>
          <a:prstGeom prst="straightConnector1">
            <a:avLst/>
          </a:prstGeom>
          <a:noFill/>
          <a:ln w="19050" cap="rnd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8" name="Picture 6" descr="E:\Documents\workspace\MasterThesis\Presentation\figs\weld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9" y="3744041"/>
            <a:ext cx="4297842" cy="263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>
            <a:stCxn id="24" idx="0"/>
          </p:cNvCxnSpPr>
          <p:nvPr/>
        </p:nvCxnSpPr>
        <p:spPr bwMode="auto">
          <a:xfrm flipV="1">
            <a:off x="1510496" y="6149312"/>
            <a:ext cx="1909375" cy="20013"/>
          </a:xfrm>
          <a:prstGeom prst="straightConnector1">
            <a:avLst/>
          </a:prstGeom>
          <a:noFill/>
          <a:ln w="19050" cap="rnd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24" idx="0"/>
          </p:cNvCxnSpPr>
          <p:nvPr/>
        </p:nvCxnSpPr>
        <p:spPr bwMode="auto">
          <a:xfrm flipV="1">
            <a:off x="1510496" y="5769260"/>
            <a:ext cx="361203" cy="400065"/>
          </a:xfrm>
          <a:prstGeom prst="straightConnector1">
            <a:avLst/>
          </a:prstGeom>
          <a:noFill/>
          <a:ln w="19050" cap="rnd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stCxn id="41" idx="2"/>
          </p:cNvCxnSpPr>
          <p:nvPr/>
        </p:nvCxnSpPr>
        <p:spPr bwMode="auto">
          <a:xfrm>
            <a:off x="1115615" y="4488379"/>
            <a:ext cx="1152128" cy="460610"/>
          </a:xfrm>
          <a:prstGeom prst="straightConnector1">
            <a:avLst/>
          </a:prstGeom>
          <a:noFill/>
          <a:ln w="19050" cap="rnd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899591" y="6169325"/>
            <a:ext cx="122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Fixities</a:t>
            </a:r>
            <a:endParaRPr lang="el-GR" b="0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7563" y="4149825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Welds</a:t>
            </a:r>
            <a:endParaRPr lang="el-GR" b="0" dirty="0">
              <a:solidFill>
                <a:schemeClr val="tx1"/>
              </a:solidFill>
            </a:endParaRPr>
          </a:p>
        </p:txBody>
      </p:sp>
      <p:pic>
        <p:nvPicPr>
          <p:cNvPr id="3075" name="Picture 3" descr="E:\Documents\workspace\MasterThesis\Presentation\figs\spr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706626"/>
            <a:ext cx="1944216" cy="12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210796" y="4948989"/>
            <a:ext cx="361204" cy="280211"/>
          </a:xfrm>
          <a:prstGeom prst="line">
            <a:avLst/>
          </a:prstGeom>
          <a:noFill/>
          <a:ln w="158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5796136" y="4782365"/>
            <a:ext cx="540060" cy="302819"/>
          </a:xfrm>
          <a:prstGeom prst="line">
            <a:avLst/>
          </a:prstGeom>
          <a:noFill/>
          <a:ln w="158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654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rnd" cmpd="sng" algn="ctr">
          <a:noFill/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rgbClr val="001D4B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rnd" cmpd="sng" algn="ctr">
          <a:noFill/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rgbClr val="001D4B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rnd" cmpd="sng" algn="ctr">
          <a:noFill/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rgbClr val="001D4B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rnd" cmpd="sng" algn="ctr">
          <a:noFill/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rgbClr val="001D4B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7652</TotalTime>
  <Words>1084</Words>
  <Application>Microsoft Office PowerPoint</Application>
  <PresentationFormat>On-screen Show (4:3)</PresentationFormat>
  <Paragraphs>388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1_Standarddesign</vt:lpstr>
      <vt:lpstr>2_Standarddesign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Projektarbeit</dc:title>
  <dc:creator>ISD</dc:creator>
  <cp:lastModifiedBy>giannis</cp:lastModifiedBy>
  <cp:revision>477</cp:revision>
  <dcterms:created xsi:type="dcterms:W3CDTF">2005-01-24T09:23:28Z</dcterms:created>
  <dcterms:modified xsi:type="dcterms:W3CDTF">2013-10-28T18:41:35Z</dcterms:modified>
</cp:coreProperties>
</file>